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2" r:id="rId1"/>
    <p:sldMasterId id="2147484074" r:id="rId2"/>
  </p:sldMasterIdLst>
  <p:notesMasterIdLst>
    <p:notesMasterId r:id="rId14"/>
  </p:notesMasterIdLst>
  <p:sldIdLst>
    <p:sldId id="306" r:id="rId3"/>
    <p:sldId id="293" r:id="rId4"/>
    <p:sldId id="311" r:id="rId5"/>
    <p:sldId id="296" r:id="rId6"/>
    <p:sldId id="307" r:id="rId7"/>
    <p:sldId id="335" r:id="rId8"/>
    <p:sldId id="336" r:id="rId9"/>
    <p:sldId id="337" r:id="rId10"/>
    <p:sldId id="338" r:id="rId11"/>
    <p:sldId id="339" r:id="rId12"/>
    <p:sldId id="340" r:id="rId13"/>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4" autoAdjust="0"/>
    <p:restoredTop sz="94102" autoAdjust="0"/>
  </p:normalViewPr>
  <p:slideViewPr>
    <p:cSldViewPr>
      <p:cViewPr varScale="1">
        <p:scale>
          <a:sx n="80" d="100"/>
          <a:sy n="80" d="100"/>
        </p:scale>
        <p:origin x="930" y="96"/>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35563D7-6341-8B71-C9DC-56AFA9566888}"/>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it-IT"/>
          </a:p>
        </p:txBody>
      </p:sp>
      <p:sp>
        <p:nvSpPr>
          <p:cNvPr id="4099" name="Rectangle 3">
            <a:extLst>
              <a:ext uri="{FF2B5EF4-FFF2-40B4-BE49-F238E27FC236}">
                <a16:creationId xmlns:a16="http://schemas.microsoft.com/office/drawing/2014/main" id="{218F2FF5-B833-E654-BE6A-31B38E105E8D}"/>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it-IT"/>
          </a:p>
        </p:txBody>
      </p:sp>
      <p:sp>
        <p:nvSpPr>
          <p:cNvPr id="3076" name="Rectangle 4">
            <a:extLst>
              <a:ext uri="{FF2B5EF4-FFF2-40B4-BE49-F238E27FC236}">
                <a16:creationId xmlns:a16="http://schemas.microsoft.com/office/drawing/2014/main" id="{C428C3EC-E9B0-C334-8DBE-76713046518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568A527D-80EA-1763-752A-0D4F0DD90E9B}"/>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4102" name="Rectangle 6">
            <a:extLst>
              <a:ext uri="{FF2B5EF4-FFF2-40B4-BE49-F238E27FC236}">
                <a16:creationId xmlns:a16="http://schemas.microsoft.com/office/drawing/2014/main" id="{A3993DA3-09ED-A2ED-0CD9-54AA43C8600E}"/>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it-IT"/>
          </a:p>
        </p:txBody>
      </p:sp>
      <p:sp>
        <p:nvSpPr>
          <p:cNvPr id="4103" name="Rectangle 7">
            <a:extLst>
              <a:ext uri="{FF2B5EF4-FFF2-40B4-BE49-F238E27FC236}">
                <a16:creationId xmlns:a16="http://schemas.microsoft.com/office/drawing/2014/main" id="{2E5B53F2-23AC-769E-7866-DFEADC125AD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73D349-8151-D344-9335-C965EE40F32C}"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immagine diapositiva 1">
            <a:extLst>
              <a:ext uri="{FF2B5EF4-FFF2-40B4-BE49-F238E27FC236}">
                <a16:creationId xmlns:a16="http://schemas.microsoft.com/office/drawing/2014/main" id="{95FC0088-1D7F-DFF3-B579-C8E0C1CE44D2}"/>
              </a:ext>
            </a:extLst>
          </p:cNvPr>
          <p:cNvSpPr>
            <a:spLocks noGrp="1" noRot="1" noChangeAspect="1" noChangeArrowheads="1" noTextEdit="1"/>
          </p:cNvSpPr>
          <p:nvPr>
            <p:ph type="sldImg"/>
          </p:nvPr>
        </p:nvSpPr>
        <p:spPr>
          <a:ln/>
        </p:spPr>
      </p:sp>
      <p:sp>
        <p:nvSpPr>
          <p:cNvPr id="5123" name="Segnaposto note 2">
            <a:extLst>
              <a:ext uri="{FF2B5EF4-FFF2-40B4-BE49-F238E27FC236}">
                <a16:creationId xmlns:a16="http://schemas.microsoft.com/office/drawing/2014/main" id="{B83AB30C-66A1-4D0C-95A7-ED42688C94C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it-IT" altLang="it-IT">
                <a:latin typeface="Arial" panose="020B0604020202020204" pitchFamily="34" charset="0"/>
              </a:rPr>
              <a:t>Nel presente studio abbiamo indagato lo Spettro Autistico Sottosoglia nell’ Adulto.</a:t>
            </a:r>
          </a:p>
        </p:txBody>
      </p:sp>
      <p:sp>
        <p:nvSpPr>
          <p:cNvPr id="5124" name="Segnaposto numero diapositiva 3">
            <a:extLst>
              <a:ext uri="{FF2B5EF4-FFF2-40B4-BE49-F238E27FC236}">
                <a16:creationId xmlns:a16="http://schemas.microsoft.com/office/drawing/2014/main" id="{E85B906A-5390-0A8D-4861-A731B73078D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CC6B82-0BA7-8140-8C06-8D6925FD792C}" type="slidenum">
              <a:rPr lang="it-IT" altLang="it-IT" smtClean="0">
                <a:solidFill>
                  <a:srgbClr val="000000"/>
                </a:solidFill>
              </a:rPr>
              <a:pPr/>
              <a:t>1</a:t>
            </a:fld>
            <a:endParaRPr lang="it-IT" altLang="it-IT">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a:extLst>
              <a:ext uri="{FF2B5EF4-FFF2-40B4-BE49-F238E27FC236}">
                <a16:creationId xmlns:a16="http://schemas.microsoft.com/office/drawing/2014/main" id="{9873CCAB-380A-F90C-875B-A9976A0DC553}"/>
              </a:ext>
            </a:extLst>
          </p:cNvPr>
          <p:cNvSpPr>
            <a:spLocks noGrp="1" noRot="1" noChangeAspect="1" noChangeArrowheads="1" noTextEdit="1"/>
          </p:cNvSpPr>
          <p:nvPr>
            <p:ph type="sldImg"/>
          </p:nvPr>
        </p:nvSpPr>
        <p:spPr>
          <a:ln/>
        </p:spPr>
      </p:sp>
      <p:sp>
        <p:nvSpPr>
          <p:cNvPr id="7171" name="Segnaposto note 2">
            <a:extLst>
              <a:ext uri="{FF2B5EF4-FFF2-40B4-BE49-F238E27FC236}">
                <a16:creationId xmlns:a16="http://schemas.microsoft.com/office/drawing/2014/main" id="{FF3B158B-1F4A-813F-BEE7-E9DB120DD4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latin typeface="Arial" panose="020B0604020202020204" pitchFamily="34" charset="0"/>
            </a:endParaRPr>
          </a:p>
        </p:txBody>
      </p:sp>
      <p:sp>
        <p:nvSpPr>
          <p:cNvPr id="7172" name="Segnaposto numero diapositiva 3">
            <a:extLst>
              <a:ext uri="{FF2B5EF4-FFF2-40B4-BE49-F238E27FC236}">
                <a16:creationId xmlns:a16="http://schemas.microsoft.com/office/drawing/2014/main" id="{65F03BC1-B78C-A3D6-4D2B-0AABAD7DAFE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A5BF42-534F-CB4E-A5D4-4CCF1BA687FF}" type="slidenum">
              <a:rPr lang="it-IT" altLang="it-IT" smtClean="0"/>
              <a:pPr/>
              <a:t>2</a:t>
            </a:fld>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immagine diapositiva 1">
            <a:extLst>
              <a:ext uri="{FF2B5EF4-FFF2-40B4-BE49-F238E27FC236}">
                <a16:creationId xmlns:a16="http://schemas.microsoft.com/office/drawing/2014/main" id="{74DE2087-0B81-2DEA-9557-E310E58AE4ED}"/>
              </a:ext>
            </a:extLst>
          </p:cNvPr>
          <p:cNvSpPr>
            <a:spLocks noGrp="1" noRot="1" noChangeAspect="1" noChangeArrowheads="1" noTextEdit="1"/>
          </p:cNvSpPr>
          <p:nvPr>
            <p:ph type="sldImg"/>
          </p:nvPr>
        </p:nvSpPr>
        <p:spPr>
          <a:ln/>
        </p:spPr>
      </p:sp>
      <p:sp>
        <p:nvSpPr>
          <p:cNvPr id="10243" name="Segnaposto note 2">
            <a:extLst>
              <a:ext uri="{FF2B5EF4-FFF2-40B4-BE49-F238E27FC236}">
                <a16:creationId xmlns:a16="http://schemas.microsoft.com/office/drawing/2014/main" id="{DD430C04-2DDA-83CC-D7C6-207EF4C04BC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it-IT" altLang="it-IT">
                <a:latin typeface="Arial" panose="020B0604020202020204" pitchFamily="34" charset="0"/>
              </a:rPr>
              <a:t> Autismo e schizofrenia sono considerate attualmente due entità cliniche separate, sebbene i loro confini diagnostici presentino delle sovrapposizioni.  Infatti … (2 minuti e 40 secondi)</a:t>
            </a:r>
          </a:p>
        </p:txBody>
      </p:sp>
      <p:sp>
        <p:nvSpPr>
          <p:cNvPr id="10244" name="Segnaposto numero diapositiva 3">
            <a:extLst>
              <a:ext uri="{FF2B5EF4-FFF2-40B4-BE49-F238E27FC236}">
                <a16:creationId xmlns:a16="http://schemas.microsoft.com/office/drawing/2014/main" id="{E44D0181-E992-849A-98F8-91514EB2D26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E71A6C-A2FB-7F46-AA05-6EF1BF11D6D1}" type="slidenum">
              <a:rPr lang="it-IT" altLang="it-IT" smtClean="0"/>
              <a:pPr/>
              <a:t>4</a:t>
            </a:fld>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immagine diapositiva 1">
            <a:extLst>
              <a:ext uri="{FF2B5EF4-FFF2-40B4-BE49-F238E27FC236}">
                <a16:creationId xmlns:a16="http://schemas.microsoft.com/office/drawing/2014/main" id="{D832F044-94F7-FF4B-53DC-46A941D9273A}"/>
              </a:ext>
            </a:extLst>
          </p:cNvPr>
          <p:cNvSpPr>
            <a:spLocks noGrp="1" noRot="1" noChangeAspect="1" noChangeArrowheads="1" noTextEdit="1"/>
          </p:cNvSpPr>
          <p:nvPr>
            <p:ph type="sldImg"/>
          </p:nvPr>
        </p:nvSpPr>
        <p:spPr>
          <a:ln/>
        </p:spPr>
      </p:sp>
      <p:sp>
        <p:nvSpPr>
          <p:cNvPr id="12291" name="Segnaposto note 2">
            <a:extLst>
              <a:ext uri="{FF2B5EF4-FFF2-40B4-BE49-F238E27FC236}">
                <a16:creationId xmlns:a16="http://schemas.microsoft.com/office/drawing/2014/main" id="{CC26BA9C-A428-27BD-A1E6-C2B6D501CE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Kanner nel descrivere l’autismo indica come fondamentali tre elementi: isolamento autistico, il desiderio della ripetitività, la presenza di isolotti di capacità. </a:t>
            </a:r>
          </a:p>
        </p:txBody>
      </p:sp>
      <p:sp>
        <p:nvSpPr>
          <p:cNvPr id="12292" name="Segnaposto numero diapositiva 3">
            <a:extLst>
              <a:ext uri="{FF2B5EF4-FFF2-40B4-BE49-F238E27FC236}">
                <a16:creationId xmlns:a16="http://schemas.microsoft.com/office/drawing/2014/main" id="{7667259C-C864-A8D5-517E-C545424904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986581-4F76-C64C-BBE1-C72584C93F40}" type="slidenum">
              <a:rPr lang="it-IT" altLang="it-IT" smtClean="0"/>
              <a:pPr/>
              <a:t>5</a:t>
            </a:fld>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15000"/>
              </a:lnSpc>
              <a:spcAft>
                <a:spcPts val="10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Il bambino, a 7-10 mesi di vita, di fronte alla percezione cosciente del proprio volto allo specchio crea la fantasia e la capacità di fare la linea, in quanto dimensioni di creazione, una realtà che alla nascita non esisteva. Disegna “una linea invisibile che definisce il volto”, in cui una “forma interna indefinita” deve fondersi con la visione di un’immagine esterna definita del proprio volto.</a:t>
            </a:r>
          </a:p>
          <a:p>
            <a:pPr>
              <a:lnSpc>
                <a:spcPct val="115000"/>
              </a:lnSpc>
              <a:spcAft>
                <a:spcPts val="10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Nella linea troviamo la dimensione di ‘creazione’, come la ‘capacità di fare la linea’ che alla nascita era soltanto una possibilità e di ‘ricreazione’ della nascita come separazione dal primo anno di vita. ( Left 2016 17)</a:t>
            </a:r>
          </a:p>
          <a:p>
            <a:pPr>
              <a:lnSpc>
                <a:spcPct val="115000"/>
              </a:lnSpc>
              <a:spcAft>
                <a:spcPts val="10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La linea creata intorno al volto è identità personale per ognuno diversa che poi diventa fantasia che permette di vedere la realtà non materiale non percepibile con la coscienza.</a:t>
            </a:r>
          </a:p>
          <a:p>
            <a:pPr>
              <a:lnSpc>
                <a:spcPct val="115000"/>
              </a:lnSpc>
              <a:spcAft>
                <a:spcPts val="10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Secondo Fagioli fare la linea è una caratteristica esclusivamente umana che diventerà disegnare e scrivere. Left 2016 17, è creazione del pensiero non cosciente che diventa visibile, grazie agli artisti, quando la linea è usata nel disegno e nella scrittura per dare forma a pensieri e immagini.</a:t>
            </a:r>
          </a:p>
          <a:p>
            <a:endParaRPr lang="it-IT" dirty="0"/>
          </a:p>
        </p:txBody>
      </p:sp>
      <p:sp>
        <p:nvSpPr>
          <p:cNvPr id="4" name="Segnaposto numero diapositiva 3"/>
          <p:cNvSpPr>
            <a:spLocks noGrp="1"/>
          </p:cNvSpPr>
          <p:nvPr>
            <p:ph type="sldNum" sz="quarter" idx="5"/>
          </p:nvPr>
        </p:nvSpPr>
        <p:spPr/>
        <p:txBody>
          <a:bodyPr/>
          <a:lstStyle/>
          <a:p>
            <a:pPr>
              <a:defRPr/>
            </a:pPr>
            <a:fld id="{1573D349-8151-D344-9335-C965EE40F32C}" type="slidenum">
              <a:rPr lang="it-IT" altLang="it-IT" smtClean="0"/>
              <a:pPr>
                <a:defRPr/>
              </a:pPr>
              <a:t>6</a:t>
            </a:fld>
            <a:endParaRPr lang="it-IT" altLang="it-IT"/>
          </a:p>
        </p:txBody>
      </p:sp>
    </p:spTree>
    <p:extLst>
      <p:ext uri="{BB962C8B-B14F-4D97-AF65-F5344CB8AC3E}">
        <p14:creationId xmlns:p14="http://schemas.microsoft.com/office/powerpoint/2010/main" val="86050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15000"/>
              </a:lnSpc>
              <a:spcAft>
                <a:spcPts val="10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La percezione del proprio volto allo specchio successivamente si può sviluppare in senso artistico nell’autoritratto, inteso non come semplice riproduzione, per la quale sarebbe sufficiente una foto, ma come atto di fantasia.</a:t>
            </a:r>
          </a:p>
          <a:p>
            <a:pPr>
              <a:lnSpc>
                <a:spcPct val="115000"/>
              </a:lnSpc>
              <a:spcAft>
                <a:spcPts val="1000"/>
              </a:spcAft>
            </a:pPr>
            <a:r>
              <a:rPr lang="it-IT" sz="1800" i="1" dirty="0">
                <a:effectLst/>
                <a:latin typeface="Calibri" panose="020F0502020204030204" pitchFamily="34" charset="0"/>
                <a:ea typeface="Calibri" panose="020F0502020204030204" pitchFamily="34" charset="0"/>
                <a:cs typeface="Times New Roman" panose="02020603050405020304" pitchFamily="18" charset="0"/>
              </a:rPr>
              <a:t>«Cerco una rassomiglianza più profonda di quella che raggiunge il fotografo»</a:t>
            </a:r>
            <a:r>
              <a:rPr lang="it-IT" sz="1800" dirty="0">
                <a:effectLst/>
                <a:latin typeface="Calibri" panose="020F0502020204030204" pitchFamily="34" charset="0"/>
                <a:ea typeface="Calibri" panose="020F0502020204030204" pitchFamily="34" charset="0"/>
                <a:cs typeface="Times New Roman" panose="02020603050405020304" pitchFamily="18" charset="0"/>
              </a:rPr>
              <a:t> scriveva in una lettera alla sorella, il celebre artista Vincent Van Gogh (9). Al fratello Theo, in uno scambio epistolare, scriveva </a:t>
            </a:r>
            <a:r>
              <a:rPr lang="it-IT" sz="1800" i="1" dirty="0">
                <a:effectLst/>
                <a:latin typeface="Calibri" panose="020F0502020204030204" pitchFamily="34" charset="0"/>
                <a:ea typeface="Calibri" panose="020F0502020204030204" pitchFamily="34" charset="0"/>
                <a:cs typeface="Times New Roman" panose="02020603050405020304" pitchFamily="18" charset="0"/>
              </a:rPr>
              <a:t>«Si dice, ed io ne sono fermamente convinto, che sia molto difficile conoscere sé stessi. Tuttavia, non è di certo più semplice fare il proprio ritratto.» </a:t>
            </a:r>
            <a:r>
              <a:rPr lang="it-IT" sz="1800" dirty="0">
                <a:effectLst/>
                <a:latin typeface="Calibri" panose="020F0502020204030204" pitchFamily="34" charset="0"/>
                <a:ea typeface="Calibri" panose="020F0502020204030204" pitchFamily="34" charset="0"/>
                <a:cs typeface="Times New Roman" panose="02020603050405020304" pitchFamily="18" charset="0"/>
              </a:rPr>
              <a:t>(10)</a:t>
            </a:r>
          </a:p>
          <a:p>
            <a:r>
              <a:rPr lang="it-IT" sz="1800" dirty="0">
                <a:effectLst/>
                <a:latin typeface="Calibri" panose="020F0502020204030204" pitchFamily="34" charset="0"/>
                <a:ea typeface="Calibri" panose="020F0502020204030204" pitchFamily="34" charset="0"/>
                <a:cs typeface="Times New Roman" panose="02020603050405020304" pitchFamily="18" charset="0"/>
              </a:rPr>
              <a:t>Secondo il famoso pittore olandese si perde l’armonia generale delle sfumature della natura riproducendo sul quadro un’imitazione </a:t>
            </a:r>
            <a:r>
              <a:rPr lang="it-IT" sz="1800" i="1" dirty="0">
                <a:effectLst/>
                <a:latin typeface="Calibri" panose="020F0502020204030204" pitchFamily="34" charset="0"/>
                <a:ea typeface="Calibri" panose="020F0502020204030204" pitchFamily="34" charset="0"/>
                <a:cs typeface="Times New Roman" panose="02020603050405020304" pitchFamily="18" charset="0"/>
              </a:rPr>
              <a:t>«penosamente esatta della realtà»</a:t>
            </a:r>
            <a:r>
              <a:rPr lang="it-IT" sz="1800" dirty="0">
                <a:effectLst/>
                <a:latin typeface="Calibri" panose="020F0502020204030204" pitchFamily="34" charset="0"/>
                <a:ea typeface="Calibri" panose="020F0502020204030204" pitchFamily="34" charset="0"/>
                <a:cs typeface="Times New Roman" panose="02020603050405020304" pitchFamily="18" charset="0"/>
              </a:rPr>
              <a:t>, mentre la si mantiene ricreando una gamma cromatica frutto della conoscenza e della fantasia della tavolozza di colori dell’artista. Al fratello Theo apostrofava, scrivendo: </a:t>
            </a:r>
            <a:r>
              <a:rPr lang="it-IT" sz="1800" i="1" dirty="0">
                <a:effectLst/>
                <a:latin typeface="Calibri" panose="020F0502020204030204" pitchFamily="34" charset="0"/>
                <a:ea typeface="Calibri" panose="020F0502020204030204" pitchFamily="34" charset="0"/>
                <a:cs typeface="Times New Roman" panose="02020603050405020304" pitchFamily="18" charset="0"/>
              </a:rPr>
              <a:t>«ti ripeto – bisogna iniziare dalla propria tavolozza,...Forse che questa tu la chiami una tendenza pericolosa verso il romanticismo…,? Beh, </a:t>
            </a:r>
            <a:r>
              <a:rPr lang="it-IT" sz="1800" i="1" dirty="0" err="1">
                <a:effectLst/>
                <a:latin typeface="Calibri" panose="020F0502020204030204" pitchFamily="34" charset="0"/>
                <a:ea typeface="Calibri" panose="020F0502020204030204" pitchFamily="34" charset="0"/>
                <a:cs typeface="Times New Roman" panose="02020603050405020304" pitchFamily="18" charset="0"/>
              </a:rPr>
              <a:t>que</a:t>
            </a:r>
            <a:r>
              <a:rPr lang="it-IT" sz="1800" i="1" dirty="0">
                <a:effectLst/>
                <a:latin typeface="Calibri" panose="020F0502020204030204" pitchFamily="34" charset="0"/>
                <a:ea typeface="Calibri" panose="020F0502020204030204" pitchFamily="34" charset="0"/>
                <a:cs typeface="Times New Roman" panose="02020603050405020304" pitchFamily="18" charset="0"/>
              </a:rPr>
              <a:t> </a:t>
            </a:r>
            <a:r>
              <a:rPr lang="it-IT" sz="1800" i="1" dirty="0" err="1">
                <a:effectLst/>
                <a:latin typeface="Calibri" panose="020F0502020204030204" pitchFamily="34" charset="0"/>
                <a:ea typeface="Calibri" panose="020F0502020204030204" pitchFamily="34" charset="0"/>
                <a:cs typeface="Times New Roman" panose="02020603050405020304" pitchFamily="18" charset="0"/>
              </a:rPr>
              <a:t>soit</a:t>
            </a:r>
            <a:r>
              <a:rPr lang="it-IT" sz="1800" i="1" dirty="0">
                <a:effectLst/>
                <a:latin typeface="Calibri" panose="020F0502020204030204" pitchFamily="34" charset="0"/>
                <a:ea typeface="Calibri" panose="020F0502020204030204" pitchFamily="34" charset="0"/>
                <a:cs typeface="Times New Roman" panose="02020603050405020304" pitchFamily="18" charset="0"/>
              </a:rPr>
              <a:t>…..Il romanticismo fa parte del nostro tempo e i pittori devono pure avere immaginazione e sentimento……..Zola crea, non pone uno specchio davanti alle</a:t>
            </a:r>
            <a:r>
              <a:rPr lang="it-IT" dirty="0">
                <a:effectLst/>
              </a:rPr>
              <a:t> </a:t>
            </a:r>
            <a:r>
              <a:rPr lang="it-IT" sz="1800" i="1" dirty="0">
                <a:effectLst/>
                <a:latin typeface="Calibri" panose="020F0502020204030204" pitchFamily="34" charset="0"/>
                <a:ea typeface="Calibri" panose="020F0502020204030204" pitchFamily="34" charset="0"/>
                <a:cs typeface="Times New Roman" panose="02020603050405020304" pitchFamily="18" charset="0"/>
              </a:rPr>
              <a:t>alle cose, crea magnificamente, ma crea, infonde poesia, ed è per questo che è tanto bello.» </a:t>
            </a:r>
            <a:endParaRPr lang="it-IT" dirty="0"/>
          </a:p>
        </p:txBody>
      </p:sp>
      <p:sp>
        <p:nvSpPr>
          <p:cNvPr id="4" name="Segnaposto numero diapositiva 3"/>
          <p:cNvSpPr>
            <a:spLocks noGrp="1"/>
          </p:cNvSpPr>
          <p:nvPr>
            <p:ph type="sldNum" sz="quarter" idx="5"/>
          </p:nvPr>
        </p:nvSpPr>
        <p:spPr/>
        <p:txBody>
          <a:bodyPr/>
          <a:lstStyle/>
          <a:p>
            <a:pPr>
              <a:defRPr/>
            </a:pPr>
            <a:fld id="{1573D349-8151-D344-9335-C965EE40F32C}" type="slidenum">
              <a:rPr lang="it-IT" altLang="it-IT" smtClean="0"/>
              <a:pPr>
                <a:defRPr/>
              </a:pPr>
              <a:t>7</a:t>
            </a:fld>
            <a:endParaRPr lang="it-IT" altLang="it-IT"/>
          </a:p>
        </p:txBody>
      </p:sp>
    </p:spTree>
    <p:extLst>
      <p:ext uri="{BB962C8B-B14F-4D97-AF65-F5344CB8AC3E}">
        <p14:creationId xmlns:p14="http://schemas.microsoft.com/office/powerpoint/2010/main" val="261942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15000"/>
              </a:lnSpc>
              <a:spcAft>
                <a:spcPts val="10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Raccontando di arte e percezione, lo storico Ernst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Gombrich</a:t>
            </a:r>
            <a:r>
              <a:rPr lang="it-IT" sz="1800" dirty="0">
                <a:effectLst/>
                <a:latin typeface="Calibri" panose="020F0502020204030204" pitchFamily="34" charset="0"/>
                <a:ea typeface="Calibri" panose="020F0502020204030204" pitchFamily="34" charset="0"/>
                <a:cs typeface="Times New Roman" panose="02020603050405020304" pitchFamily="18" charset="0"/>
              </a:rPr>
              <a:t> sostiene che non si possa parlare di una "storicità" del vedere: </a:t>
            </a:r>
            <a:r>
              <a:rPr lang="it-IT" sz="1800" i="1" dirty="0">
                <a:effectLst/>
                <a:latin typeface="Calibri" panose="020F0502020204030204" pitchFamily="34" charset="0"/>
                <a:ea typeface="Calibri" panose="020F0502020204030204" pitchFamily="34" charset="0"/>
                <a:cs typeface="Times New Roman" panose="02020603050405020304" pitchFamily="18" charset="0"/>
              </a:rPr>
              <a:t>«l’apparato visivo è un elemento invariante presso i diversi popoli e le differenti epoche. Non vi è sviluppo o cambiamento del senso della vista attraverso i tempi.» </a:t>
            </a:r>
            <a:r>
              <a:rPr lang="it-IT" sz="1800" dirty="0">
                <a:effectLst/>
                <a:latin typeface="Calibri" panose="020F0502020204030204" pitchFamily="34" charset="0"/>
                <a:ea typeface="Calibri" panose="020F0502020204030204" pitchFamily="34" charset="0"/>
                <a:cs typeface="Times New Roman" panose="02020603050405020304" pitchFamily="18" charset="0"/>
              </a:rPr>
              <a:t>(12). È forse allora la fantasia che si sviluppa e cambia nei tempi? La visione razionale offerta dalla percezione cosciente può essere rappresentata in un autoritratto ed è ripetibile nel momento in cui è mera imitazione dell’immagine riflessa. Mentre è attraverso la fantasia che l’artista è capace di realizzare un’opera unica e personale che cambia il senso della percezione cosciente.</a:t>
            </a:r>
          </a:p>
          <a:p>
            <a:pPr>
              <a:lnSpc>
                <a:spcPct val="115000"/>
              </a:lnSpc>
              <a:spcAft>
                <a:spcPts val="10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Secondo Massimo Fagioli i poeti, tra cui cita Leopardi, ricreano i primi istanti di vita, in cui si forma il pensiero umano (13): </a:t>
            </a:r>
            <a:r>
              <a:rPr lang="it-IT" sz="1800" i="1" dirty="0">
                <a:effectLst/>
                <a:latin typeface="Calibri" panose="020F0502020204030204" pitchFamily="34" charset="0"/>
                <a:ea typeface="Calibri" panose="020F0502020204030204" pitchFamily="34" charset="0"/>
                <a:cs typeface="Times New Roman" panose="02020603050405020304" pitchFamily="18" charset="0"/>
              </a:rPr>
              <a:t>«La fantasia di Leopardi, realizzando la solitudine, crea parole nuove che parlano del misterioso silenzio della nascita</a:t>
            </a:r>
            <a:r>
              <a:rPr lang="it-IT" sz="1800" dirty="0">
                <a:effectLst/>
                <a:latin typeface="Calibri" panose="020F0502020204030204" pitchFamily="34" charset="0"/>
                <a:ea typeface="Calibri" panose="020F0502020204030204" pitchFamily="34" charset="0"/>
                <a:cs typeface="Times New Roman" panose="02020603050405020304" pitchFamily="18" charset="0"/>
              </a:rPr>
              <a:t>.</a:t>
            </a:r>
            <a:r>
              <a:rPr lang="it-IT" sz="1800" i="1" dirty="0">
                <a:effectLst/>
                <a:latin typeface="Calibri" panose="020F0502020204030204" pitchFamily="34" charset="0"/>
                <a:ea typeface="Calibri" panose="020F0502020204030204" pitchFamily="34" charset="0"/>
                <a:cs typeface="Times New Roman" panose="02020603050405020304" pitchFamily="18" charset="0"/>
              </a:rPr>
              <a:t>»</a:t>
            </a:r>
            <a:r>
              <a:rPr lang="it-IT" sz="1800" dirty="0">
                <a:effectLst/>
                <a:latin typeface="Calibri" panose="020F0502020204030204" pitchFamily="34" charset="0"/>
                <a:ea typeface="Calibri" panose="020F0502020204030204" pitchFamily="34" charset="0"/>
                <a:cs typeface="Times New Roman" panose="02020603050405020304" pitchFamily="18" charset="0"/>
              </a:rPr>
              <a:t> (3)</a:t>
            </a:r>
          </a:p>
          <a:p>
            <a:endParaRPr lang="it-IT" dirty="0"/>
          </a:p>
        </p:txBody>
      </p:sp>
      <p:sp>
        <p:nvSpPr>
          <p:cNvPr id="4" name="Segnaposto numero diapositiva 3"/>
          <p:cNvSpPr>
            <a:spLocks noGrp="1"/>
          </p:cNvSpPr>
          <p:nvPr>
            <p:ph type="sldNum" sz="quarter" idx="5"/>
          </p:nvPr>
        </p:nvSpPr>
        <p:spPr/>
        <p:txBody>
          <a:bodyPr/>
          <a:lstStyle/>
          <a:p>
            <a:pPr>
              <a:defRPr/>
            </a:pPr>
            <a:fld id="{1573D349-8151-D344-9335-C965EE40F32C}" type="slidenum">
              <a:rPr lang="it-IT" altLang="it-IT" smtClean="0"/>
              <a:pPr>
                <a:defRPr/>
              </a:pPr>
              <a:t>8</a:t>
            </a:fld>
            <a:endParaRPr lang="it-IT" altLang="it-IT"/>
          </a:p>
        </p:txBody>
      </p:sp>
    </p:spTree>
    <p:extLst>
      <p:ext uri="{BB962C8B-B14F-4D97-AF65-F5344CB8AC3E}">
        <p14:creationId xmlns:p14="http://schemas.microsoft.com/office/powerpoint/2010/main" val="3208417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7F34F48-D929-8C89-2E2B-E551ED0A023B}"/>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F23D1CD7-1E89-BEB9-703C-D745CB1F537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D6F8430-B826-926E-1244-0391A2B59ED3}"/>
              </a:ext>
            </a:extLst>
          </p:cNvPr>
          <p:cNvSpPr>
            <a:spLocks noGrp="1"/>
          </p:cNvSpPr>
          <p:nvPr>
            <p:ph type="sldNum" sz="quarter" idx="12"/>
          </p:nvPr>
        </p:nvSpPr>
        <p:spPr/>
        <p:txBody>
          <a:bodyPr/>
          <a:lstStyle>
            <a:lvl1pPr>
              <a:defRPr/>
            </a:lvl1pPr>
          </a:lstStyle>
          <a:p>
            <a:pPr>
              <a:defRPr/>
            </a:pPr>
            <a:fld id="{56CC64C8-550E-A248-B58A-18C34185469B}" type="slidenum">
              <a:rPr lang="it-IT" altLang="it-IT"/>
              <a:pPr>
                <a:defRPr/>
              </a:pPr>
              <a:t>‹N›</a:t>
            </a:fld>
            <a:endParaRPr lang="it-IT" altLang="it-IT"/>
          </a:p>
        </p:txBody>
      </p:sp>
    </p:spTree>
    <p:extLst>
      <p:ext uri="{BB962C8B-B14F-4D97-AF65-F5344CB8AC3E}">
        <p14:creationId xmlns:p14="http://schemas.microsoft.com/office/powerpoint/2010/main" val="3345925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ED7C1C1-71AF-99E4-6DBF-ABBAB9F5CF06}"/>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330E0EE9-0AD9-B06A-0788-3EDCBC33EAC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FBACD55-83D7-8964-4EFD-7B2E361F38E3}"/>
              </a:ext>
            </a:extLst>
          </p:cNvPr>
          <p:cNvSpPr>
            <a:spLocks noGrp="1"/>
          </p:cNvSpPr>
          <p:nvPr>
            <p:ph type="sldNum" sz="quarter" idx="12"/>
          </p:nvPr>
        </p:nvSpPr>
        <p:spPr/>
        <p:txBody>
          <a:bodyPr/>
          <a:lstStyle>
            <a:lvl1pPr>
              <a:defRPr/>
            </a:lvl1pPr>
          </a:lstStyle>
          <a:p>
            <a:pPr>
              <a:defRPr/>
            </a:pPr>
            <a:fld id="{76E98859-7E60-5A4F-93C6-21B3DFFE622D}" type="slidenum">
              <a:rPr lang="it-IT" altLang="it-IT"/>
              <a:pPr>
                <a:defRPr/>
              </a:pPr>
              <a:t>‹N›</a:t>
            </a:fld>
            <a:endParaRPr lang="it-IT" altLang="it-IT"/>
          </a:p>
        </p:txBody>
      </p:sp>
    </p:spTree>
    <p:extLst>
      <p:ext uri="{BB962C8B-B14F-4D97-AF65-F5344CB8AC3E}">
        <p14:creationId xmlns:p14="http://schemas.microsoft.com/office/powerpoint/2010/main" val="1499707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6816696-5283-7AAA-B4F4-1E11E61954CF}"/>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EB9C2C4C-E130-1F1F-4FDF-61B222AA74EE}"/>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DA36F63D-B239-7339-F707-A33D19DDADBB}"/>
              </a:ext>
            </a:extLst>
          </p:cNvPr>
          <p:cNvSpPr>
            <a:spLocks noGrp="1"/>
          </p:cNvSpPr>
          <p:nvPr>
            <p:ph type="sldNum" sz="quarter" idx="12"/>
          </p:nvPr>
        </p:nvSpPr>
        <p:spPr/>
        <p:txBody>
          <a:bodyPr/>
          <a:lstStyle>
            <a:lvl1pPr>
              <a:defRPr/>
            </a:lvl1pPr>
          </a:lstStyle>
          <a:p>
            <a:pPr>
              <a:defRPr/>
            </a:pPr>
            <a:fld id="{99CD2962-5E0E-254B-9BC1-BD40F7211CED}" type="slidenum">
              <a:rPr lang="it-IT" altLang="it-IT"/>
              <a:pPr>
                <a:defRPr/>
              </a:pPr>
              <a:t>‹N›</a:t>
            </a:fld>
            <a:endParaRPr lang="it-IT" altLang="it-IT"/>
          </a:p>
        </p:txBody>
      </p:sp>
    </p:spTree>
    <p:extLst>
      <p:ext uri="{BB962C8B-B14F-4D97-AF65-F5344CB8AC3E}">
        <p14:creationId xmlns:p14="http://schemas.microsoft.com/office/powerpoint/2010/main" val="1203084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6395DE-B7F7-87FF-674D-F2DFA1F602AC}"/>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BB71CC29-011F-6750-F928-81D3AFF5786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7C5958D-5F9B-615F-5FD6-F5EC317EB6F9}"/>
              </a:ext>
            </a:extLst>
          </p:cNvPr>
          <p:cNvSpPr>
            <a:spLocks noGrp="1"/>
          </p:cNvSpPr>
          <p:nvPr>
            <p:ph type="sldNum" sz="quarter" idx="12"/>
          </p:nvPr>
        </p:nvSpPr>
        <p:spPr/>
        <p:txBody>
          <a:bodyPr/>
          <a:lstStyle>
            <a:lvl1pPr>
              <a:defRPr/>
            </a:lvl1pPr>
          </a:lstStyle>
          <a:p>
            <a:pPr>
              <a:defRPr/>
            </a:pPr>
            <a:fld id="{A2473722-FB73-454B-BF75-9371CF0D2896}" type="slidenum">
              <a:rPr lang="it-IT" altLang="it-IT"/>
              <a:pPr>
                <a:defRPr/>
              </a:pPr>
              <a:t>‹N›</a:t>
            </a:fld>
            <a:endParaRPr lang="it-IT" altLang="it-IT"/>
          </a:p>
        </p:txBody>
      </p:sp>
    </p:spTree>
    <p:extLst>
      <p:ext uri="{BB962C8B-B14F-4D97-AF65-F5344CB8AC3E}">
        <p14:creationId xmlns:p14="http://schemas.microsoft.com/office/powerpoint/2010/main" val="1959301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5B8FAC8-C9B4-EF89-2B56-ED5414EF98DB}"/>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35B36838-E755-88A5-27E0-810EF83C25D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ACC9FB8-4D71-3D18-E227-405D3A98D6F7}"/>
              </a:ext>
            </a:extLst>
          </p:cNvPr>
          <p:cNvSpPr>
            <a:spLocks noGrp="1"/>
          </p:cNvSpPr>
          <p:nvPr>
            <p:ph type="sldNum" sz="quarter" idx="12"/>
          </p:nvPr>
        </p:nvSpPr>
        <p:spPr/>
        <p:txBody>
          <a:bodyPr/>
          <a:lstStyle>
            <a:lvl1pPr>
              <a:defRPr/>
            </a:lvl1pPr>
          </a:lstStyle>
          <a:p>
            <a:pPr>
              <a:defRPr/>
            </a:pPr>
            <a:fld id="{F9653C7C-3234-2347-B3F5-9522FE9164AA}" type="slidenum">
              <a:rPr lang="it-IT" altLang="it-IT"/>
              <a:pPr>
                <a:defRPr/>
              </a:pPr>
              <a:t>‹N›</a:t>
            </a:fld>
            <a:endParaRPr lang="it-IT" altLang="it-IT"/>
          </a:p>
        </p:txBody>
      </p:sp>
    </p:spTree>
    <p:extLst>
      <p:ext uri="{BB962C8B-B14F-4D97-AF65-F5344CB8AC3E}">
        <p14:creationId xmlns:p14="http://schemas.microsoft.com/office/powerpoint/2010/main" val="4219641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AF3D3D66-12E7-DF92-A8BB-25059FB6346D}"/>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3AE8EB8A-AA1C-F729-6D11-E6F376FBC00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6E6C298-5194-C6BC-270C-E7FEF36821D1}"/>
              </a:ext>
            </a:extLst>
          </p:cNvPr>
          <p:cNvSpPr>
            <a:spLocks noGrp="1"/>
          </p:cNvSpPr>
          <p:nvPr>
            <p:ph type="sldNum" sz="quarter" idx="12"/>
          </p:nvPr>
        </p:nvSpPr>
        <p:spPr/>
        <p:txBody>
          <a:bodyPr/>
          <a:lstStyle>
            <a:lvl1pPr>
              <a:defRPr/>
            </a:lvl1pPr>
          </a:lstStyle>
          <a:p>
            <a:pPr>
              <a:defRPr/>
            </a:pPr>
            <a:fld id="{79D48C6D-164C-C64D-8338-6ED383CF54E9}" type="slidenum">
              <a:rPr lang="it-IT" altLang="it-IT"/>
              <a:pPr>
                <a:defRPr/>
              </a:pPr>
              <a:t>‹N›</a:t>
            </a:fld>
            <a:endParaRPr lang="it-IT" altLang="it-IT"/>
          </a:p>
        </p:txBody>
      </p:sp>
    </p:spTree>
    <p:extLst>
      <p:ext uri="{BB962C8B-B14F-4D97-AF65-F5344CB8AC3E}">
        <p14:creationId xmlns:p14="http://schemas.microsoft.com/office/powerpoint/2010/main" val="3097130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13408A53-33E0-6F56-2891-BB9985121B03}"/>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id="{68422AC6-7907-3D19-C96D-3031B9F7534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BE6437B3-FB42-84D7-BE84-B12076E3D15E}"/>
              </a:ext>
            </a:extLst>
          </p:cNvPr>
          <p:cNvSpPr>
            <a:spLocks noGrp="1"/>
          </p:cNvSpPr>
          <p:nvPr>
            <p:ph type="sldNum" sz="quarter" idx="12"/>
          </p:nvPr>
        </p:nvSpPr>
        <p:spPr/>
        <p:txBody>
          <a:bodyPr/>
          <a:lstStyle>
            <a:lvl1pPr>
              <a:defRPr/>
            </a:lvl1pPr>
          </a:lstStyle>
          <a:p>
            <a:pPr>
              <a:defRPr/>
            </a:pPr>
            <a:fld id="{E1CFEEE4-4C30-C946-B582-563B457946BA}" type="slidenum">
              <a:rPr lang="it-IT" altLang="it-IT"/>
              <a:pPr>
                <a:defRPr/>
              </a:pPr>
              <a:t>‹N›</a:t>
            </a:fld>
            <a:endParaRPr lang="it-IT" altLang="it-IT"/>
          </a:p>
        </p:txBody>
      </p:sp>
    </p:spTree>
    <p:extLst>
      <p:ext uri="{BB962C8B-B14F-4D97-AF65-F5344CB8AC3E}">
        <p14:creationId xmlns:p14="http://schemas.microsoft.com/office/powerpoint/2010/main" val="4053092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86A5C284-F925-5E4D-FC59-E5F13FB525C9}"/>
              </a:ext>
            </a:extLst>
          </p:cNvPr>
          <p:cNvSpPr>
            <a:spLocks noGrp="1"/>
          </p:cNvSpPr>
          <p:nvPr>
            <p:ph type="dt" sz="half" idx="10"/>
          </p:nvPr>
        </p:nvSpPr>
        <p:spPr/>
        <p:txBody>
          <a:bodyPr/>
          <a:lstStyle>
            <a:lvl1pPr>
              <a:defRPr/>
            </a:lvl1pPr>
          </a:lstStyle>
          <a:p>
            <a:pPr>
              <a:defRPr/>
            </a:pPr>
            <a:endParaRPr lang="it-IT"/>
          </a:p>
        </p:txBody>
      </p:sp>
      <p:sp>
        <p:nvSpPr>
          <p:cNvPr id="8" name="Segnaposto piè di pagina 4">
            <a:extLst>
              <a:ext uri="{FF2B5EF4-FFF2-40B4-BE49-F238E27FC236}">
                <a16:creationId xmlns:a16="http://schemas.microsoft.com/office/drawing/2014/main" id="{9D09ED25-7334-3160-75D1-46CE7A6D8525}"/>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C05C5DBE-B925-4C18-88B4-C09559C3F8E0}"/>
              </a:ext>
            </a:extLst>
          </p:cNvPr>
          <p:cNvSpPr>
            <a:spLocks noGrp="1"/>
          </p:cNvSpPr>
          <p:nvPr>
            <p:ph type="sldNum" sz="quarter" idx="12"/>
          </p:nvPr>
        </p:nvSpPr>
        <p:spPr/>
        <p:txBody>
          <a:bodyPr/>
          <a:lstStyle>
            <a:lvl1pPr>
              <a:defRPr/>
            </a:lvl1pPr>
          </a:lstStyle>
          <a:p>
            <a:pPr>
              <a:defRPr/>
            </a:pPr>
            <a:fld id="{8D25D867-A066-6C4C-9AD7-458616F582E3}" type="slidenum">
              <a:rPr lang="it-IT" altLang="it-IT"/>
              <a:pPr>
                <a:defRPr/>
              </a:pPr>
              <a:t>‹N›</a:t>
            </a:fld>
            <a:endParaRPr lang="it-IT" altLang="it-IT"/>
          </a:p>
        </p:txBody>
      </p:sp>
    </p:spTree>
    <p:extLst>
      <p:ext uri="{BB962C8B-B14F-4D97-AF65-F5344CB8AC3E}">
        <p14:creationId xmlns:p14="http://schemas.microsoft.com/office/powerpoint/2010/main" val="3789818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49C020B8-4916-A0D0-77D7-1CAED65E27B0}"/>
              </a:ext>
            </a:extLst>
          </p:cNvPr>
          <p:cNvSpPr>
            <a:spLocks noGrp="1"/>
          </p:cNvSpPr>
          <p:nvPr>
            <p:ph type="dt" sz="half" idx="10"/>
          </p:nvPr>
        </p:nvSpPr>
        <p:spPr/>
        <p:txBody>
          <a:bodyPr/>
          <a:lstStyle>
            <a:lvl1pPr>
              <a:defRPr/>
            </a:lvl1pPr>
          </a:lstStyle>
          <a:p>
            <a:pPr>
              <a:defRPr/>
            </a:pPr>
            <a:endParaRPr lang="it-IT"/>
          </a:p>
        </p:txBody>
      </p:sp>
      <p:sp>
        <p:nvSpPr>
          <p:cNvPr id="4" name="Segnaposto piè di pagina 4">
            <a:extLst>
              <a:ext uri="{FF2B5EF4-FFF2-40B4-BE49-F238E27FC236}">
                <a16:creationId xmlns:a16="http://schemas.microsoft.com/office/drawing/2014/main" id="{F85FDC1F-F72E-2F04-43B2-8E0A016010F4}"/>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C7297FC4-AE94-3809-BCCD-E6AA17AB27A2}"/>
              </a:ext>
            </a:extLst>
          </p:cNvPr>
          <p:cNvSpPr>
            <a:spLocks noGrp="1"/>
          </p:cNvSpPr>
          <p:nvPr>
            <p:ph type="sldNum" sz="quarter" idx="12"/>
          </p:nvPr>
        </p:nvSpPr>
        <p:spPr/>
        <p:txBody>
          <a:bodyPr/>
          <a:lstStyle>
            <a:lvl1pPr>
              <a:defRPr/>
            </a:lvl1pPr>
          </a:lstStyle>
          <a:p>
            <a:pPr>
              <a:defRPr/>
            </a:pPr>
            <a:fld id="{37CC28F9-A42E-CA4E-A724-1B24D9DFD512}" type="slidenum">
              <a:rPr lang="it-IT" altLang="it-IT"/>
              <a:pPr>
                <a:defRPr/>
              </a:pPr>
              <a:t>‹N›</a:t>
            </a:fld>
            <a:endParaRPr lang="it-IT" altLang="it-IT"/>
          </a:p>
        </p:txBody>
      </p:sp>
    </p:spTree>
    <p:extLst>
      <p:ext uri="{BB962C8B-B14F-4D97-AF65-F5344CB8AC3E}">
        <p14:creationId xmlns:p14="http://schemas.microsoft.com/office/powerpoint/2010/main" val="226292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AC480E82-18DE-464B-DC0A-3A5C8B654675}"/>
              </a:ext>
            </a:extLst>
          </p:cNvPr>
          <p:cNvSpPr>
            <a:spLocks noGrp="1"/>
          </p:cNvSpPr>
          <p:nvPr>
            <p:ph type="dt" sz="half" idx="10"/>
          </p:nvPr>
        </p:nvSpPr>
        <p:spPr/>
        <p:txBody>
          <a:bodyPr/>
          <a:lstStyle>
            <a:lvl1pPr>
              <a:defRPr/>
            </a:lvl1pPr>
          </a:lstStyle>
          <a:p>
            <a:pPr>
              <a:defRPr/>
            </a:pPr>
            <a:endParaRPr lang="it-IT"/>
          </a:p>
        </p:txBody>
      </p:sp>
      <p:sp>
        <p:nvSpPr>
          <p:cNvPr id="3" name="Segnaposto piè di pagina 4">
            <a:extLst>
              <a:ext uri="{FF2B5EF4-FFF2-40B4-BE49-F238E27FC236}">
                <a16:creationId xmlns:a16="http://schemas.microsoft.com/office/drawing/2014/main" id="{6A1F541C-504E-DD84-68C4-ED3D0A328559}"/>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19B27218-0FCA-497B-5000-1CB082161087}"/>
              </a:ext>
            </a:extLst>
          </p:cNvPr>
          <p:cNvSpPr>
            <a:spLocks noGrp="1"/>
          </p:cNvSpPr>
          <p:nvPr>
            <p:ph type="sldNum" sz="quarter" idx="12"/>
          </p:nvPr>
        </p:nvSpPr>
        <p:spPr/>
        <p:txBody>
          <a:bodyPr/>
          <a:lstStyle>
            <a:lvl1pPr>
              <a:defRPr/>
            </a:lvl1pPr>
          </a:lstStyle>
          <a:p>
            <a:pPr>
              <a:defRPr/>
            </a:pPr>
            <a:fld id="{87AA1254-E6AE-794A-B6BD-2652F4721DE7}" type="slidenum">
              <a:rPr lang="it-IT" altLang="it-IT"/>
              <a:pPr>
                <a:defRPr/>
              </a:pPr>
              <a:t>‹N›</a:t>
            </a:fld>
            <a:endParaRPr lang="it-IT" altLang="it-IT"/>
          </a:p>
        </p:txBody>
      </p:sp>
    </p:spTree>
    <p:extLst>
      <p:ext uri="{BB962C8B-B14F-4D97-AF65-F5344CB8AC3E}">
        <p14:creationId xmlns:p14="http://schemas.microsoft.com/office/powerpoint/2010/main" val="891628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A1DC7CC-338A-38B6-5963-86A0916BF44D}"/>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id="{34A597B9-1B84-3ADC-E792-0B6E51FE8C3C}"/>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942A6A1D-9D10-5FAC-E882-FD9B394C4CBE}"/>
              </a:ext>
            </a:extLst>
          </p:cNvPr>
          <p:cNvSpPr>
            <a:spLocks noGrp="1"/>
          </p:cNvSpPr>
          <p:nvPr>
            <p:ph type="sldNum" sz="quarter" idx="12"/>
          </p:nvPr>
        </p:nvSpPr>
        <p:spPr/>
        <p:txBody>
          <a:bodyPr/>
          <a:lstStyle>
            <a:lvl1pPr>
              <a:defRPr/>
            </a:lvl1pPr>
          </a:lstStyle>
          <a:p>
            <a:pPr>
              <a:defRPr/>
            </a:pPr>
            <a:fld id="{09401607-21A7-734A-96C9-75F06374B864}" type="slidenum">
              <a:rPr lang="it-IT" altLang="it-IT"/>
              <a:pPr>
                <a:defRPr/>
              </a:pPr>
              <a:t>‹N›</a:t>
            </a:fld>
            <a:endParaRPr lang="it-IT" altLang="it-IT"/>
          </a:p>
        </p:txBody>
      </p:sp>
    </p:spTree>
    <p:extLst>
      <p:ext uri="{BB962C8B-B14F-4D97-AF65-F5344CB8AC3E}">
        <p14:creationId xmlns:p14="http://schemas.microsoft.com/office/powerpoint/2010/main" val="24895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AFD715-2E4D-4984-0412-640EA5A82253}"/>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D7EFF17F-29DB-BD4F-08C9-7B923F8285B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CA16D18-54C4-991C-28CE-EB801E8268D5}"/>
              </a:ext>
            </a:extLst>
          </p:cNvPr>
          <p:cNvSpPr>
            <a:spLocks noGrp="1"/>
          </p:cNvSpPr>
          <p:nvPr>
            <p:ph type="sldNum" sz="quarter" idx="12"/>
          </p:nvPr>
        </p:nvSpPr>
        <p:spPr/>
        <p:txBody>
          <a:bodyPr/>
          <a:lstStyle>
            <a:lvl1pPr>
              <a:defRPr/>
            </a:lvl1pPr>
          </a:lstStyle>
          <a:p>
            <a:pPr>
              <a:defRPr/>
            </a:pPr>
            <a:fld id="{60C70F54-51BC-7C41-9ABC-1CD5F5D5E8A4}" type="slidenum">
              <a:rPr lang="it-IT" altLang="it-IT"/>
              <a:pPr>
                <a:defRPr/>
              </a:pPr>
              <a:t>‹N›</a:t>
            </a:fld>
            <a:endParaRPr lang="it-IT" altLang="it-IT"/>
          </a:p>
        </p:txBody>
      </p:sp>
    </p:spTree>
    <p:extLst>
      <p:ext uri="{BB962C8B-B14F-4D97-AF65-F5344CB8AC3E}">
        <p14:creationId xmlns:p14="http://schemas.microsoft.com/office/powerpoint/2010/main" val="2653295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3F7C72A7-FB92-CFD8-AFCA-941186E55D7E}"/>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id="{4B5F2F28-A3EB-DA07-096D-D012B655A81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1AD72F5C-6BC5-A608-CF1B-85FF28BEB492}"/>
              </a:ext>
            </a:extLst>
          </p:cNvPr>
          <p:cNvSpPr>
            <a:spLocks noGrp="1"/>
          </p:cNvSpPr>
          <p:nvPr>
            <p:ph type="sldNum" sz="quarter" idx="12"/>
          </p:nvPr>
        </p:nvSpPr>
        <p:spPr/>
        <p:txBody>
          <a:bodyPr/>
          <a:lstStyle>
            <a:lvl1pPr>
              <a:defRPr/>
            </a:lvl1pPr>
          </a:lstStyle>
          <a:p>
            <a:pPr>
              <a:defRPr/>
            </a:pPr>
            <a:fld id="{99103BBF-28C8-614C-8066-F1DCF2D5A396}" type="slidenum">
              <a:rPr lang="it-IT" altLang="it-IT"/>
              <a:pPr>
                <a:defRPr/>
              </a:pPr>
              <a:t>‹N›</a:t>
            </a:fld>
            <a:endParaRPr lang="it-IT" altLang="it-IT"/>
          </a:p>
        </p:txBody>
      </p:sp>
    </p:spTree>
    <p:extLst>
      <p:ext uri="{BB962C8B-B14F-4D97-AF65-F5344CB8AC3E}">
        <p14:creationId xmlns:p14="http://schemas.microsoft.com/office/powerpoint/2010/main" val="498946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478D9C4-EB3F-CB63-613B-B810B60470E5}"/>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1C36DA7C-4FFA-7DE6-6C9D-1547542718A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B1F146F-1765-F040-1EB7-3A8A2FAEE9BB}"/>
              </a:ext>
            </a:extLst>
          </p:cNvPr>
          <p:cNvSpPr>
            <a:spLocks noGrp="1"/>
          </p:cNvSpPr>
          <p:nvPr>
            <p:ph type="sldNum" sz="quarter" idx="12"/>
          </p:nvPr>
        </p:nvSpPr>
        <p:spPr/>
        <p:txBody>
          <a:bodyPr/>
          <a:lstStyle>
            <a:lvl1pPr>
              <a:defRPr/>
            </a:lvl1pPr>
          </a:lstStyle>
          <a:p>
            <a:pPr>
              <a:defRPr/>
            </a:pPr>
            <a:fld id="{763BAB1A-2947-5443-880F-C1B85C63E959}" type="slidenum">
              <a:rPr lang="it-IT" altLang="it-IT"/>
              <a:pPr>
                <a:defRPr/>
              </a:pPr>
              <a:t>‹N›</a:t>
            </a:fld>
            <a:endParaRPr lang="it-IT" altLang="it-IT"/>
          </a:p>
        </p:txBody>
      </p:sp>
    </p:spTree>
    <p:extLst>
      <p:ext uri="{BB962C8B-B14F-4D97-AF65-F5344CB8AC3E}">
        <p14:creationId xmlns:p14="http://schemas.microsoft.com/office/powerpoint/2010/main" val="2704249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C26ACE7-9716-0C3A-BF0E-6F5251C6E658}"/>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7A278A96-348D-894C-D75E-BE8CBB84D72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BC3CA9A-E717-2268-060A-A84A61269C93}"/>
              </a:ext>
            </a:extLst>
          </p:cNvPr>
          <p:cNvSpPr>
            <a:spLocks noGrp="1"/>
          </p:cNvSpPr>
          <p:nvPr>
            <p:ph type="sldNum" sz="quarter" idx="12"/>
          </p:nvPr>
        </p:nvSpPr>
        <p:spPr/>
        <p:txBody>
          <a:bodyPr/>
          <a:lstStyle>
            <a:lvl1pPr>
              <a:defRPr/>
            </a:lvl1pPr>
          </a:lstStyle>
          <a:p>
            <a:pPr>
              <a:defRPr/>
            </a:pPr>
            <a:fld id="{2CB098A2-D88F-4345-9B71-E487B66B0F6D}" type="slidenum">
              <a:rPr lang="it-IT" altLang="it-IT"/>
              <a:pPr>
                <a:defRPr/>
              </a:pPr>
              <a:t>‹N›</a:t>
            </a:fld>
            <a:endParaRPr lang="it-IT" altLang="it-IT"/>
          </a:p>
        </p:txBody>
      </p:sp>
    </p:spTree>
    <p:extLst>
      <p:ext uri="{BB962C8B-B14F-4D97-AF65-F5344CB8AC3E}">
        <p14:creationId xmlns:p14="http://schemas.microsoft.com/office/powerpoint/2010/main" val="683759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CF45E0C9-CBD9-6318-D761-6E56A8BEE22F}"/>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FD08AF08-08E8-BA1F-C3F4-C6BCCBD3B8D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1431DC1-8162-663D-CD8C-87E3CE922AD2}"/>
              </a:ext>
            </a:extLst>
          </p:cNvPr>
          <p:cNvSpPr>
            <a:spLocks noGrp="1"/>
          </p:cNvSpPr>
          <p:nvPr>
            <p:ph type="sldNum" sz="quarter" idx="12"/>
          </p:nvPr>
        </p:nvSpPr>
        <p:spPr/>
        <p:txBody>
          <a:bodyPr/>
          <a:lstStyle>
            <a:lvl1pPr>
              <a:defRPr/>
            </a:lvl1pPr>
          </a:lstStyle>
          <a:p>
            <a:pPr>
              <a:defRPr/>
            </a:pPr>
            <a:fld id="{BD05DFD1-A96C-BA41-B0D0-C4861A68BBAE}" type="slidenum">
              <a:rPr lang="it-IT" altLang="it-IT"/>
              <a:pPr>
                <a:defRPr/>
              </a:pPr>
              <a:t>‹N›</a:t>
            </a:fld>
            <a:endParaRPr lang="it-IT" altLang="it-IT"/>
          </a:p>
        </p:txBody>
      </p:sp>
    </p:spTree>
    <p:extLst>
      <p:ext uri="{BB962C8B-B14F-4D97-AF65-F5344CB8AC3E}">
        <p14:creationId xmlns:p14="http://schemas.microsoft.com/office/powerpoint/2010/main" val="218479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A24ACBE1-6602-1BED-1F6B-DBEC8B502B5F}"/>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id="{BDF332C3-A873-19D5-CF88-290CF8D69A3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EC0DEBDC-C792-172E-49A5-C0D5B7065FFE}"/>
              </a:ext>
            </a:extLst>
          </p:cNvPr>
          <p:cNvSpPr>
            <a:spLocks noGrp="1"/>
          </p:cNvSpPr>
          <p:nvPr>
            <p:ph type="sldNum" sz="quarter" idx="12"/>
          </p:nvPr>
        </p:nvSpPr>
        <p:spPr/>
        <p:txBody>
          <a:bodyPr/>
          <a:lstStyle>
            <a:lvl1pPr>
              <a:defRPr/>
            </a:lvl1pPr>
          </a:lstStyle>
          <a:p>
            <a:pPr>
              <a:defRPr/>
            </a:pPr>
            <a:fld id="{8F30FBCE-CCE4-FA49-AF44-BDFB32EF5B64}" type="slidenum">
              <a:rPr lang="it-IT" altLang="it-IT"/>
              <a:pPr>
                <a:defRPr/>
              </a:pPr>
              <a:t>‹N›</a:t>
            </a:fld>
            <a:endParaRPr lang="it-IT" altLang="it-IT"/>
          </a:p>
        </p:txBody>
      </p:sp>
    </p:spTree>
    <p:extLst>
      <p:ext uri="{BB962C8B-B14F-4D97-AF65-F5344CB8AC3E}">
        <p14:creationId xmlns:p14="http://schemas.microsoft.com/office/powerpoint/2010/main" val="1866737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92F6F800-A092-6222-94D2-A9CB07F62042}"/>
              </a:ext>
            </a:extLst>
          </p:cNvPr>
          <p:cNvSpPr>
            <a:spLocks noGrp="1"/>
          </p:cNvSpPr>
          <p:nvPr>
            <p:ph type="dt" sz="half" idx="10"/>
          </p:nvPr>
        </p:nvSpPr>
        <p:spPr/>
        <p:txBody>
          <a:bodyPr/>
          <a:lstStyle>
            <a:lvl1pPr>
              <a:defRPr/>
            </a:lvl1pPr>
          </a:lstStyle>
          <a:p>
            <a:pPr>
              <a:defRPr/>
            </a:pPr>
            <a:endParaRPr lang="it-IT"/>
          </a:p>
        </p:txBody>
      </p:sp>
      <p:sp>
        <p:nvSpPr>
          <p:cNvPr id="8" name="Segnaposto piè di pagina 4">
            <a:extLst>
              <a:ext uri="{FF2B5EF4-FFF2-40B4-BE49-F238E27FC236}">
                <a16:creationId xmlns:a16="http://schemas.microsoft.com/office/drawing/2014/main" id="{73B2CCB9-4B66-6E34-CC41-0AD45035D263}"/>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3438B4B2-1D2F-9E0B-66FD-2ED40C1ED395}"/>
              </a:ext>
            </a:extLst>
          </p:cNvPr>
          <p:cNvSpPr>
            <a:spLocks noGrp="1"/>
          </p:cNvSpPr>
          <p:nvPr>
            <p:ph type="sldNum" sz="quarter" idx="12"/>
          </p:nvPr>
        </p:nvSpPr>
        <p:spPr/>
        <p:txBody>
          <a:bodyPr/>
          <a:lstStyle>
            <a:lvl1pPr>
              <a:defRPr/>
            </a:lvl1pPr>
          </a:lstStyle>
          <a:p>
            <a:pPr>
              <a:defRPr/>
            </a:pPr>
            <a:fld id="{80DD6207-3B0A-CD4E-AD20-B78E9F89A61F}" type="slidenum">
              <a:rPr lang="it-IT" altLang="it-IT"/>
              <a:pPr>
                <a:defRPr/>
              </a:pPr>
              <a:t>‹N›</a:t>
            </a:fld>
            <a:endParaRPr lang="it-IT" altLang="it-IT"/>
          </a:p>
        </p:txBody>
      </p:sp>
    </p:spTree>
    <p:extLst>
      <p:ext uri="{BB962C8B-B14F-4D97-AF65-F5344CB8AC3E}">
        <p14:creationId xmlns:p14="http://schemas.microsoft.com/office/powerpoint/2010/main" val="3627496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BE832749-E128-4EEA-7A00-E4BE72BE1FAD}"/>
              </a:ext>
            </a:extLst>
          </p:cNvPr>
          <p:cNvSpPr>
            <a:spLocks noGrp="1"/>
          </p:cNvSpPr>
          <p:nvPr>
            <p:ph type="dt" sz="half" idx="10"/>
          </p:nvPr>
        </p:nvSpPr>
        <p:spPr/>
        <p:txBody>
          <a:bodyPr/>
          <a:lstStyle>
            <a:lvl1pPr>
              <a:defRPr/>
            </a:lvl1pPr>
          </a:lstStyle>
          <a:p>
            <a:pPr>
              <a:defRPr/>
            </a:pPr>
            <a:endParaRPr lang="it-IT"/>
          </a:p>
        </p:txBody>
      </p:sp>
      <p:sp>
        <p:nvSpPr>
          <p:cNvPr id="4" name="Segnaposto piè di pagina 4">
            <a:extLst>
              <a:ext uri="{FF2B5EF4-FFF2-40B4-BE49-F238E27FC236}">
                <a16:creationId xmlns:a16="http://schemas.microsoft.com/office/drawing/2014/main" id="{41CAB49E-4B27-4D74-906D-F516B9513529}"/>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9B3568DD-FA74-C097-FCC0-1DB4A1F2AF39}"/>
              </a:ext>
            </a:extLst>
          </p:cNvPr>
          <p:cNvSpPr>
            <a:spLocks noGrp="1"/>
          </p:cNvSpPr>
          <p:nvPr>
            <p:ph type="sldNum" sz="quarter" idx="12"/>
          </p:nvPr>
        </p:nvSpPr>
        <p:spPr/>
        <p:txBody>
          <a:bodyPr/>
          <a:lstStyle>
            <a:lvl1pPr>
              <a:defRPr/>
            </a:lvl1pPr>
          </a:lstStyle>
          <a:p>
            <a:pPr>
              <a:defRPr/>
            </a:pPr>
            <a:fld id="{A2DD46FB-0927-664E-8A09-62E447F0D1BF}" type="slidenum">
              <a:rPr lang="it-IT" altLang="it-IT"/>
              <a:pPr>
                <a:defRPr/>
              </a:pPr>
              <a:t>‹N›</a:t>
            </a:fld>
            <a:endParaRPr lang="it-IT" altLang="it-IT"/>
          </a:p>
        </p:txBody>
      </p:sp>
    </p:spTree>
    <p:extLst>
      <p:ext uri="{BB962C8B-B14F-4D97-AF65-F5344CB8AC3E}">
        <p14:creationId xmlns:p14="http://schemas.microsoft.com/office/powerpoint/2010/main" val="3165028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D58C2873-BFFC-8AC4-D552-85A69DE87C59}"/>
              </a:ext>
            </a:extLst>
          </p:cNvPr>
          <p:cNvSpPr>
            <a:spLocks noGrp="1"/>
          </p:cNvSpPr>
          <p:nvPr>
            <p:ph type="dt" sz="half" idx="10"/>
          </p:nvPr>
        </p:nvSpPr>
        <p:spPr/>
        <p:txBody>
          <a:bodyPr/>
          <a:lstStyle>
            <a:lvl1pPr>
              <a:defRPr/>
            </a:lvl1pPr>
          </a:lstStyle>
          <a:p>
            <a:pPr>
              <a:defRPr/>
            </a:pPr>
            <a:endParaRPr lang="it-IT"/>
          </a:p>
        </p:txBody>
      </p:sp>
      <p:sp>
        <p:nvSpPr>
          <p:cNvPr id="3" name="Segnaposto piè di pagina 4">
            <a:extLst>
              <a:ext uri="{FF2B5EF4-FFF2-40B4-BE49-F238E27FC236}">
                <a16:creationId xmlns:a16="http://schemas.microsoft.com/office/drawing/2014/main" id="{7AB563B3-4B40-AC5D-9D44-25DB1CE89636}"/>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66567BE1-4AAF-FD7D-634D-5F632D4D86C3}"/>
              </a:ext>
            </a:extLst>
          </p:cNvPr>
          <p:cNvSpPr>
            <a:spLocks noGrp="1"/>
          </p:cNvSpPr>
          <p:nvPr>
            <p:ph type="sldNum" sz="quarter" idx="12"/>
          </p:nvPr>
        </p:nvSpPr>
        <p:spPr/>
        <p:txBody>
          <a:bodyPr/>
          <a:lstStyle>
            <a:lvl1pPr>
              <a:defRPr/>
            </a:lvl1pPr>
          </a:lstStyle>
          <a:p>
            <a:pPr>
              <a:defRPr/>
            </a:pPr>
            <a:fld id="{E308913B-BAD4-4146-89A0-80F6B0C6462B}" type="slidenum">
              <a:rPr lang="it-IT" altLang="it-IT"/>
              <a:pPr>
                <a:defRPr/>
              </a:pPr>
              <a:t>‹N›</a:t>
            </a:fld>
            <a:endParaRPr lang="it-IT" altLang="it-IT"/>
          </a:p>
        </p:txBody>
      </p:sp>
    </p:spTree>
    <p:extLst>
      <p:ext uri="{BB962C8B-B14F-4D97-AF65-F5344CB8AC3E}">
        <p14:creationId xmlns:p14="http://schemas.microsoft.com/office/powerpoint/2010/main" val="4134480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EB679FC9-C87A-57ED-6605-24AE3310281D}"/>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id="{9B3C2C8D-5731-8F08-B696-5A9C0859B08E}"/>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2A30576C-24D0-86A6-170D-0B9254F7D7F1}"/>
              </a:ext>
            </a:extLst>
          </p:cNvPr>
          <p:cNvSpPr>
            <a:spLocks noGrp="1"/>
          </p:cNvSpPr>
          <p:nvPr>
            <p:ph type="sldNum" sz="quarter" idx="12"/>
          </p:nvPr>
        </p:nvSpPr>
        <p:spPr/>
        <p:txBody>
          <a:bodyPr/>
          <a:lstStyle>
            <a:lvl1pPr>
              <a:defRPr/>
            </a:lvl1pPr>
          </a:lstStyle>
          <a:p>
            <a:pPr>
              <a:defRPr/>
            </a:pPr>
            <a:fld id="{055B3C6C-71FD-C24C-80C4-B5A15F95A6AE}" type="slidenum">
              <a:rPr lang="it-IT" altLang="it-IT"/>
              <a:pPr>
                <a:defRPr/>
              </a:pPr>
              <a:t>‹N›</a:t>
            </a:fld>
            <a:endParaRPr lang="it-IT" altLang="it-IT"/>
          </a:p>
        </p:txBody>
      </p:sp>
    </p:spTree>
    <p:extLst>
      <p:ext uri="{BB962C8B-B14F-4D97-AF65-F5344CB8AC3E}">
        <p14:creationId xmlns:p14="http://schemas.microsoft.com/office/powerpoint/2010/main" val="324452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9D26F12F-7608-21C2-39EF-BCC9B9BE09E2}"/>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id="{47A81626-C364-AC5B-59C4-26118088206E}"/>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978169DE-DEBF-0153-55E7-7A1BB8EAFE2E}"/>
              </a:ext>
            </a:extLst>
          </p:cNvPr>
          <p:cNvSpPr>
            <a:spLocks noGrp="1"/>
          </p:cNvSpPr>
          <p:nvPr>
            <p:ph type="sldNum" sz="quarter" idx="12"/>
          </p:nvPr>
        </p:nvSpPr>
        <p:spPr/>
        <p:txBody>
          <a:bodyPr/>
          <a:lstStyle>
            <a:lvl1pPr>
              <a:defRPr/>
            </a:lvl1pPr>
          </a:lstStyle>
          <a:p>
            <a:pPr>
              <a:defRPr/>
            </a:pPr>
            <a:fld id="{E445C016-588F-E842-A8D4-7A38B9F5A571}" type="slidenum">
              <a:rPr lang="it-IT" altLang="it-IT"/>
              <a:pPr>
                <a:defRPr/>
              </a:pPr>
              <a:t>‹N›</a:t>
            </a:fld>
            <a:endParaRPr lang="it-IT" altLang="it-IT"/>
          </a:p>
        </p:txBody>
      </p:sp>
    </p:spTree>
    <p:extLst>
      <p:ext uri="{BB962C8B-B14F-4D97-AF65-F5344CB8AC3E}">
        <p14:creationId xmlns:p14="http://schemas.microsoft.com/office/powerpoint/2010/main" val="1555678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C728DEF9-2200-918A-3CBD-0C11764C7E3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1DB4D92E-A15B-6FB3-C4A4-0C37384D838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D218C6BB-F39C-8DD0-1719-8B222E00414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it-IT"/>
          </a:p>
        </p:txBody>
      </p:sp>
      <p:sp>
        <p:nvSpPr>
          <p:cNvPr id="5" name="Segnaposto piè di pagina 4">
            <a:extLst>
              <a:ext uri="{FF2B5EF4-FFF2-40B4-BE49-F238E27FC236}">
                <a16:creationId xmlns:a16="http://schemas.microsoft.com/office/drawing/2014/main" id="{EEC57CC7-5DFC-CAF4-1FE8-ABAE3490766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it-IT"/>
          </a:p>
        </p:txBody>
      </p:sp>
      <p:sp>
        <p:nvSpPr>
          <p:cNvPr id="6" name="Segnaposto numero diapositiva 5">
            <a:extLst>
              <a:ext uri="{FF2B5EF4-FFF2-40B4-BE49-F238E27FC236}">
                <a16:creationId xmlns:a16="http://schemas.microsoft.com/office/drawing/2014/main" id="{68DC5A19-B05C-4AF3-F8F0-DA306AC646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6E72E8C-B088-8849-ADE3-C687D86DBC7C}"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egnaposto titolo 1">
            <a:extLst>
              <a:ext uri="{FF2B5EF4-FFF2-40B4-BE49-F238E27FC236}">
                <a16:creationId xmlns:a16="http://schemas.microsoft.com/office/drawing/2014/main" id="{8FEC18E0-58D5-DFF5-9B1A-A9DC31BF7DE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2051" name="Segnaposto testo 2">
            <a:extLst>
              <a:ext uri="{FF2B5EF4-FFF2-40B4-BE49-F238E27FC236}">
                <a16:creationId xmlns:a16="http://schemas.microsoft.com/office/drawing/2014/main" id="{02C36B98-5314-CB9A-9F13-7A0CB904FF9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FC9A8A01-5BF6-7876-131D-8EA99988BAC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it-IT"/>
          </a:p>
        </p:txBody>
      </p:sp>
      <p:sp>
        <p:nvSpPr>
          <p:cNvPr id="5" name="Segnaposto piè di pagina 4">
            <a:extLst>
              <a:ext uri="{FF2B5EF4-FFF2-40B4-BE49-F238E27FC236}">
                <a16:creationId xmlns:a16="http://schemas.microsoft.com/office/drawing/2014/main" id="{A6F3EDAF-42FE-D4DE-D9FF-E52B96BB892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it-IT"/>
          </a:p>
        </p:txBody>
      </p:sp>
      <p:sp>
        <p:nvSpPr>
          <p:cNvPr id="6" name="Segnaposto numero diapositiva 5">
            <a:extLst>
              <a:ext uri="{FF2B5EF4-FFF2-40B4-BE49-F238E27FC236}">
                <a16:creationId xmlns:a16="http://schemas.microsoft.com/office/drawing/2014/main" id="{9FD6EC67-3C9A-CB9B-35B9-94E5004BF67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A0216A7-5B07-914F-8AD9-2D996A833706}"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image" Target="../media/image10.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CEF99E29-0884-FF19-D4BB-04A57BC1A1A7}"/>
              </a:ext>
            </a:extLst>
          </p:cNvPr>
          <p:cNvSpPr>
            <a:spLocks noGrp="1" noChangeArrowheads="1"/>
          </p:cNvSpPr>
          <p:nvPr>
            <p:ph type="subTitle" idx="1"/>
          </p:nvPr>
        </p:nvSpPr>
        <p:spPr>
          <a:xfrm>
            <a:off x="249238" y="1989138"/>
            <a:ext cx="8645525" cy="2376487"/>
          </a:xfrm>
        </p:spPr>
        <p:txBody>
          <a:bodyPr/>
          <a:lstStyle/>
          <a:p>
            <a:pPr eaLnBrk="1" hangingPunct="1"/>
            <a:r>
              <a:rPr lang="it-IT" altLang="it-IT" sz="4000">
                <a:solidFill>
                  <a:schemeClr val="bg1"/>
                </a:solidFill>
                <a:latin typeface="Constantia" panose="02030602050306030303" pitchFamily="18" charset="0"/>
              </a:rPr>
              <a:t>Nascita, fantasia e ricreazione: alcune riflessioni sull’arte e sulla psicoterapia</a:t>
            </a:r>
          </a:p>
          <a:p>
            <a:pPr eaLnBrk="1" hangingPunct="1"/>
            <a:r>
              <a:rPr lang="it-IT" altLang="it-IT" sz="4000">
                <a:solidFill>
                  <a:schemeClr val="bg1"/>
                </a:solidFill>
                <a:latin typeface="Constantia" panose="02030602050306030303" pitchFamily="18" charset="0"/>
              </a:rPr>
              <a:t>Bonifazi A., Fisicaro F., Tommasino D. </a:t>
            </a:r>
          </a:p>
          <a:p>
            <a:pPr eaLnBrk="1" hangingPunct="1"/>
            <a:endParaRPr lang="it-IT" altLang="it-IT" sz="4000">
              <a:solidFill>
                <a:schemeClr val="bg1"/>
              </a:solidFill>
              <a:latin typeface="Constantia" panose="0203060205030603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4" presetClass="entr" presetSubtype="0" fill="hold" grpId="0" nodeType="with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fade">
                                      <p:cBhvr>
                                        <p:cTn id="7" dur="500"/>
                                        <p:tgtEl>
                                          <p:spTgt spid="47107">
                                            <p:txEl>
                                              <p:pRg st="0" end="0"/>
                                            </p:txEl>
                                          </p:spTgt>
                                        </p:tgtEl>
                                      </p:cBhvr>
                                    </p:animEffect>
                                    <p:anim calcmode="lin" valueType="num">
                                      <p:cBhvr>
                                        <p:cTn id="8"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7107">
                                            <p:txEl>
                                              <p:pRg st="0" end="0"/>
                                            </p:txEl>
                                          </p:spTgt>
                                        </p:tgtEl>
                                        <p:attrNameLst>
                                          <p:attrName>ppt_y</p:attrName>
                                        </p:attrNameLst>
                                      </p:cBhvr>
                                      <p:tavLst>
                                        <p:tav tm="0">
                                          <p:val>
                                            <p:strVal val="#ppt_y+.05"/>
                                          </p:val>
                                        </p:tav>
                                        <p:tav tm="100000">
                                          <p:val>
                                            <p:strVal val="#ppt_y"/>
                                          </p:val>
                                        </p:tav>
                                      </p:tavLst>
                                    </p:anim>
                                  </p:childTnLst>
                                </p:cTn>
                              </p:par>
                              <p:par>
                                <p:cTn id="10" presetID="44" presetClass="entr" presetSubtype="0" fill="hold" grpId="0" nodeType="with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fade">
                                      <p:cBhvr>
                                        <p:cTn id="12" dur="500"/>
                                        <p:tgtEl>
                                          <p:spTgt spid="47107">
                                            <p:txEl>
                                              <p:pRg st="1" end="1"/>
                                            </p:txEl>
                                          </p:spTgt>
                                        </p:tgtEl>
                                      </p:cBhvr>
                                    </p:animEffect>
                                    <p:anim calcmode="lin" valueType="num">
                                      <p:cBhvr>
                                        <p:cTn id="13"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7107">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9169D1D-BA43-486F-8748-4CBFA0EB26E1}"/>
              </a:ext>
            </a:extLst>
          </p:cNvPr>
          <p:cNvSpPr txBox="1">
            <a:spLocks noChangeArrowheads="1"/>
          </p:cNvSpPr>
          <p:nvPr/>
        </p:nvSpPr>
        <p:spPr bwMode="auto">
          <a:xfrm>
            <a:off x="358775" y="2997200"/>
            <a:ext cx="514985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dirty="0">
                <a:latin typeface="Arial" panose="020B0604020202020204" pitchFamily="34" charset="0"/>
              </a:rPr>
              <a:t> «La realtà di un rapporto interumano creativo fa di ciò che è, la psicosi, la scissione, l’essere per le tre streghe, ciò che non è, ovvero fa sparire le assenze, i non, le mancanze; fa di ciò che non è, la vitalità, la fantasia, il desiderio, l’investimento sessuale, ciò che è, ovvero le fa comparire. </a:t>
            </a:r>
            <a:r>
              <a:rPr lang="it-IT" altLang="it-IT" sz="1800">
                <a:latin typeface="Arial" panose="020B0604020202020204" pitchFamily="34" charset="0"/>
              </a:rPr>
              <a:t>È la guarigione, la sparizione (e non la rimozione e il controllo) del negativo, delle varie assenze che non permettono all’uomo di realizzare se stesso. </a:t>
            </a:r>
            <a:r>
              <a:rPr lang="it-IT" altLang="it-IT" sz="1800" dirty="0">
                <a:latin typeface="Arial" panose="020B0604020202020204" pitchFamily="34" charset="0"/>
              </a:rPr>
              <a:t>È il rovesciamento all’opposto della cecità in conoscenza, della pazzia in creatività.» </a:t>
            </a:r>
          </a:p>
          <a:p>
            <a:pPr algn="ctr">
              <a:spcBef>
                <a:spcPct val="0"/>
              </a:spcBef>
              <a:buFontTx/>
              <a:buNone/>
            </a:pPr>
            <a:r>
              <a:rPr lang="it-IT" altLang="it-IT" sz="1800" b="1" dirty="0">
                <a:latin typeface="Arial" panose="020B0604020202020204" pitchFamily="34" charset="0"/>
              </a:rPr>
              <a:t>Bambino donna e trasformazione dell’uomo, M. Fagioli</a:t>
            </a:r>
          </a:p>
        </p:txBody>
      </p:sp>
      <p:sp>
        <p:nvSpPr>
          <p:cNvPr id="18435" name="CasellaDiTesto 3">
            <a:extLst>
              <a:ext uri="{FF2B5EF4-FFF2-40B4-BE49-F238E27FC236}">
                <a16:creationId xmlns:a16="http://schemas.microsoft.com/office/drawing/2014/main" id="{94D03764-E092-74ED-B66C-3BAB51811215}"/>
              </a:ext>
            </a:extLst>
          </p:cNvPr>
          <p:cNvSpPr txBox="1">
            <a:spLocks noChangeArrowheads="1"/>
          </p:cNvSpPr>
          <p:nvPr/>
        </p:nvSpPr>
        <p:spPr bwMode="auto">
          <a:xfrm>
            <a:off x="358775" y="692150"/>
            <a:ext cx="84264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it-IT" altLang="it-IT" sz="1600">
                <a:solidFill>
                  <a:srgbClr val="000000"/>
                </a:solidFill>
                <a:latin typeface="Costantia"/>
              </a:rPr>
              <a:t>Fantasia e desiderio sono alla base di qualsiasi possibilità di rapporto vero e affettivo, la cui massima espressione è nel movimento di interesse sincero di un uomo verso una donna e viceversa. </a:t>
            </a:r>
            <a:endParaRPr lang="it-IT" altLang="it-IT" sz="1600">
              <a:latin typeface="Costantia"/>
            </a:endParaRPr>
          </a:p>
          <a:p>
            <a:pPr algn="just">
              <a:spcBef>
                <a:spcPct val="0"/>
              </a:spcBef>
              <a:buFontTx/>
              <a:buNone/>
            </a:pPr>
            <a:r>
              <a:rPr lang="it-IT" altLang="it-IT" sz="1600">
                <a:solidFill>
                  <a:srgbClr val="000000"/>
                </a:solidFill>
                <a:latin typeface="Costantia"/>
              </a:rPr>
              <a:t>Un rapporto interumano reale, che scalda e nutre la fantasia inconscia, permette la trasformazione psichica della persona in senso qualitativo. La fine di un rapporto che è stato evolutivo, benché accompagnata da sentimenti di tristezza, non viene vissuta come perdita, perché corrisponde a una realizzazione totale dell’identità della nascita e del proprio volto. In questo caso, è nella separazione che si crea la memoria-fantasia totale dell'esperienza vissuta ovvero di sé, l’altro e il rapporto di sé con l’altro.</a:t>
            </a:r>
            <a:endParaRPr lang="it-IT" altLang="it-IT" sz="1600">
              <a:latin typeface="Costantia"/>
            </a:endParaRPr>
          </a:p>
          <a:p>
            <a:pPr>
              <a:spcBef>
                <a:spcPct val="0"/>
              </a:spcBef>
              <a:buFontTx/>
              <a:buNone/>
            </a:pPr>
            <a:br>
              <a:rPr lang="it-IT" altLang="it-IT" sz="1800">
                <a:latin typeface="Arial" panose="020B0604020202020204" pitchFamily="34" charset="0"/>
              </a:rPr>
            </a:br>
            <a:endParaRPr lang="it-IT" altLang="it-IT" sz="1800">
              <a:latin typeface="Arial" panose="020B0604020202020204" pitchFamily="34" charset="0"/>
            </a:endParaRPr>
          </a:p>
        </p:txBody>
      </p:sp>
      <p:pic>
        <p:nvPicPr>
          <p:cNvPr id="18436" name="Immagine 4">
            <a:extLst>
              <a:ext uri="{FF2B5EF4-FFF2-40B4-BE49-F238E27FC236}">
                <a16:creationId xmlns:a16="http://schemas.microsoft.com/office/drawing/2014/main" id="{2D6E5DB3-8B96-92A6-9BA7-4E0F49A5E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3922713"/>
            <a:ext cx="3355975"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CF074E17-3B50-20EA-AE32-9CCA4376FA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103025">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mph" presetSubtype="2" fill="hold" grpId="0" nodeType="withEffect">
                                  <p:stCondLst>
                                    <p:cond delay="1250"/>
                                  </p:stCondLst>
                                  <p:childTnLst>
                                    <p:animClr clrSpc="rgb" dir="cw">
                                      <p:cBhvr>
                                        <p:cTn id="8" dur="2000" fill="hold"/>
                                        <p:tgtEl>
                                          <p:spTgt spid="2"/>
                                        </p:tgtEl>
                                        <p:attrNameLst>
                                          <p:attrName>fillcolor</p:attrName>
                                        </p:attrNameLst>
                                      </p:cBhvr>
                                      <p:to>
                                        <a:schemeClr val="accent2"/>
                                      </p:to>
                                    </p:animClr>
                                    <p:set>
                                      <p:cBhvr>
                                        <p:cTn id="9" dur="2000" fill="hold"/>
                                        <p:tgtEl>
                                          <p:spTgt spid="2"/>
                                        </p:tgtEl>
                                        <p:attrNameLst>
                                          <p:attrName>fill.type</p:attrName>
                                        </p:attrNameLst>
                                      </p:cBhvr>
                                      <p:to>
                                        <p:strVal val="solid"/>
                                      </p:to>
                                    </p:set>
                                    <p:set>
                                      <p:cBhvr>
                                        <p:cTn id="10" dur="20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sellaDiTesto 3">
            <a:extLst>
              <a:ext uri="{FF2B5EF4-FFF2-40B4-BE49-F238E27FC236}">
                <a16:creationId xmlns:a16="http://schemas.microsoft.com/office/drawing/2014/main" id="{7822C6C5-7909-9BF2-E07A-E4EA9BECC75D}"/>
              </a:ext>
            </a:extLst>
          </p:cNvPr>
          <p:cNvSpPr txBox="1">
            <a:spLocks noChangeArrowheads="1"/>
          </p:cNvSpPr>
          <p:nvPr/>
        </p:nvSpPr>
        <p:spPr bwMode="auto">
          <a:xfrm>
            <a:off x="369888" y="306388"/>
            <a:ext cx="8404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b="1">
                <a:solidFill>
                  <a:srgbClr val="4E370A"/>
                </a:solidFill>
                <a:latin typeface="Constantia" panose="02030602050306030303" pitchFamily="18" charset="0"/>
              </a:rPr>
              <a:t>Bibliografia</a:t>
            </a:r>
          </a:p>
        </p:txBody>
      </p:sp>
      <p:sp>
        <p:nvSpPr>
          <p:cNvPr id="5" name="CasellaDiTesto 4">
            <a:extLst>
              <a:ext uri="{FF2B5EF4-FFF2-40B4-BE49-F238E27FC236}">
                <a16:creationId xmlns:a16="http://schemas.microsoft.com/office/drawing/2014/main" id="{FE9F2354-5423-C5D4-AC6F-27B1E002A2D6}"/>
              </a:ext>
            </a:extLst>
          </p:cNvPr>
          <p:cNvSpPr txBox="1">
            <a:spLocks noChangeArrowheads="1"/>
          </p:cNvSpPr>
          <p:nvPr/>
        </p:nvSpPr>
        <p:spPr bwMode="auto">
          <a:xfrm>
            <a:off x="369888" y="982663"/>
            <a:ext cx="8404225"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it-IT" altLang="it-IT" sz="1400">
                <a:solidFill>
                  <a:srgbClr val="000000"/>
                </a:solidFill>
                <a:latin typeface="Costantia"/>
              </a:rPr>
              <a:t>(1) Fagioli M. </a:t>
            </a:r>
            <a:r>
              <a:rPr lang="it-IT" altLang="it-IT" sz="1400" i="1">
                <a:solidFill>
                  <a:srgbClr val="000000"/>
                </a:solidFill>
                <a:latin typeface="Costantia"/>
              </a:rPr>
              <a:t>Bambino donna e trasformazione dell’uomo.</a:t>
            </a:r>
            <a:r>
              <a:rPr lang="it-IT" altLang="it-IT" sz="1400">
                <a:solidFill>
                  <a:srgbClr val="000000"/>
                </a:solidFill>
                <a:latin typeface="Costantia"/>
              </a:rPr>
              <a:t> Roma: L’ Asino d’oro edizioni, 2013</a:t>
            </a:r>
            <a:endParaRPr lang="it-IT" altLang="it-IT" sz="1400">
              <a:latin typeface="Costantia"/>
            </a:endParaRPr>
          </a:p>
          <a:p>
            <a:pPr>
              <a:spcAft>
                <a:spcPts val="600"/>
              </a:spcAft>
            </a:pPr>
            <a:r>
              <a:rPr lang="it-IT" altLang="it-IT" sz="1400">
                <a:solidFill>
                  <a:srgbClr val="000000"/>
                </a:solidFill>
                <a:latin typeface="Costantia"/>
              </a:rPr>
              <a:t>(2) De Simone G. </a:t>
            </a:r>
            <a:r>
              <a:rPr lang="it-IT" altLang="it-IT" sz="1400" i="1">
                <a:solidFill>
                  <a:srgbClr val="000000"/>
                </a:solidFill>
                <a:latin typeface="Costantia"/>
              </a:rPr>
              <a:t>Libertà e rigore del processo terapeutico nell’emergenza pandemica. </a:t>
            </a:r>
            <a:r>
              <a:rPr lang="it-IT" altLang="it-IT" sz="1400">
                <a:solidFill>
                  <a:srgbClr val="000000"/>
                </a:solidFill>
                <a:latin typeface="Costantia"/>
              </a:rPr>
              <a:t>Scuola Bios Psychè, 2020</a:t>
            </a:r>
            <a:endParaRPr lang="it-IT" altLang="it-IT" sz="1400">
              <a:latin typeface="Costantia"/>
            </a:endParaRPr>
          </a:p>
          <a:p>
            <a:pPr>
              <a:spcAft>
                <a:spcPts val="1200"/>
              </a:spcAft>
            </a:pPr>
            <a:r>
              <a:rPr lang="it-IT" altLang="it-IT" sz="1400">
                <a:solidFill>
                  <a:srgbClr val="000000"/>
                </a:solidFill>
                <a:latin typeface="Costantia"/>
              </a:rPr>
              <a:t>(3) Fagioli M. </a:t>
            </a:r>
            <a:r>
              <a:rPr lang="it-IT" altLang="it-IT" sz="1400" i="1">
                <a:solidFill>
                  <a:srgbClr val="000000"/>
                </a:solidFill>
                <a:latin typeface="Costantia"/>
              </a:rPr>
              <a:t>Left 2016/2017. </a:t>
            </a:r>
            <a:r>
              <a:rPr lang="it-IT" altLang="it-IT" sz="1400">
                <a:solidFill>
                  <a:srgbClr val="000000"/>
                </a:solidFill>
                <a:latin typeface="Costantia"/>
              </a:rPr>
              <a:t>Roma: L’Asino d’oro edizioni, 2019</a:t>
            </a:r>
            <a:endParaRPr lang="it-IT" altLang="it-IT" sz="1400">
              <a:latin typeface="Costantia"/>
            </a:endParaRPr>
          </a:p>
          <a:p>
            <a:pPr>
              <a:spcAft>
                <a:spcPts val="1200"/>
              </a:spcAft>
            </a:pPr>
            <a:r>
              <a:rPr lang="it-IT" altLang="it-IT" sz="1400">
                <a:solidFill>
                  <a:srgbClr val="000000"/>
                </a:solidFill>
                <a:latin typeface="Costantia"/>
              </a:rPr>
              <a:t>(4) Pugno R., Di Micco A, Rivetti E. </a:t>
            </a:r>
            <a:r>
              <a:rPr lang="it-IT" altLang="it-IT" sz="1400" i="1">
                <a:solidFill>
                  <a:srgbClr val="000000"/>
                </a:solidFill>
                <a:latin typeface="Costantia"/>
              </a:rPr>
              <a:t>La “linea” nel pensiero e nella prassi di Massimo Fagioli</a:t>
            </a:r>
            <a:r>
              <a:rPr lang="it-IT" altLang="it-IT" sz="1400">
                <a:solidFill>
                  <a:srgbClr val="000000"/>
                </a:solidFill>
                <a:latin typeface="Costantia"/>
              </a:rPr>
              <a:t>. Convegno istinto 50 anni, 2022</a:t>
            </a:r>
            <a:endParaRPr lang="it-IT" altLang="it-IT" sz="1400">
              <a:latin typeface="Costantia"/>
            </a:endParaRPr>
          </a:p>
          <a:p>
            <a:pPr>
              <a:spcAft>
                <a:spcPts val="1200"/>
              </a:spcAft>
            </a:pPr>
            <a:r>
              <a:rPr lang="it-IT" altLang="it-IT" sz="1400">
                <a:solidFill>
                  <a:srgbClr val="000000"/>
                </a:solidFill>
                <a:latin typeface="Costantia"/>
              </a:rPr>
              <a:t>(5) Istituto della Enciclopedia Italiana fondata da Giovanni Treccani. </a:t>
            </a:r>
            <a:r>
              <a:rPr lang="it-IT" altLang="it-IT" sz="1400" i="1">
                <a:solidFill>
                  <a:srgbClr val="000000"/>
                </a:solidFill>
                <a:latin typeface="Costantia"/>
              </a:rPr>
              <a:t>Fantasia</a:t>
            </a:r>
            <a:r>
              <a:rPr lang="it-IT" altLang="it-IT" sz="1400">
                <a:solidFill>
                  <a:srgbClr val="000000"/>
                </a:solidFill>
                <a:latin typeface="Costantia"/>
              </a:rPr>
              <a:t>, 2024 </a:t>
            </a:r>
            <a:endParaRPr lang="it-IT" altLang="it-IT" sz="1400">
              <a:latin typeface="Costantia"/>
            </a:endParaRPr>
          </a:p>
          <a:p>
            <a:pPr>
              <a:spcAft>
                <a:spcPts val="1200"/>
              </a:spcAft>
            </a:pPr>
            <a:r>
              <a:rPr lang="it-IT" altLang="it-IT" sz="1400">
                <a:solidFill>
                  <a:srgbClr val="000000"/>
                </a:solidFill>
                <a:latin typeface="Costantia"/>
              </a:rPr>
              <a:t>(6) Fagioli M. </a:t>
            </a:r>
            <a:r>
              <a:rPr lang="it-IT" altLang="it-IT" sz="1400" i="1">
                <a:solidFill>
                  <a:srgbClr val="000000"/>
                </a:solidFill>
                <a:latin typeface="Costantia"/>
              </a:rPr>
              <a:t>La marionetta e il burattino</a:t>
            </a:r>
            <a:r>
              <a:rPr lang="it-IT" altLang="it-IT" sz="1400">
                <a:solidFill>
                  <a:srgbClr val="000000"/>
                </a:solidFill>
                <a:latin typeface="Costantia"/>
              </a:rPr>
              <a:t>. Roma: L’Asino d’oro edizioni, 2008</a:t>
            </a:r>
            <a:endParaRPr lang="it-IT" altLang="it-IT" sz="1400">
              <a:latin typeface="Costantia"/>
            </a:endParaRPr>
          </a:p>
          <a:p>
            <a:pPr>
              <a:spcAft>
                <a:spcPts val="1200"/>
              </a:spcAft>
            </a:pPr>
            <a:r>
              <a:rPr lang="it-IT" altLang="it-IT" sz="1400">
                <a:solidFill>
                  <a:srgbClr val="000000"/>
                </a:solidFill>
                <a:latin typeface="Costantia"/>
              </a:rPr>
              <a:t>(7) De Lisi D., Fargnoli D., </a:t>
            </a:r>
            <a:r>
              <a:rPr lang="it-IT" altLang="it-IT" sz="1400" i="1">
                <a:solidFill>
                  <a:srgbClr val="000000"/>
                </a:solidFill>
                <a:latin typeface="Costantia"/>
              </a:rPr>
              <a:t>Inquadramento storico della fantasia e della fantasticheria. L’originale definizione che viene formulata in Istinto di morte e conoscenza</a:t>
            </a:r>
            <a:r>
              <a:rPr lang="it-IT" altLang="it-IT" sz="1400">
                <a:solidFill>
                  <a:srgbClr val="000000"/>
                </a:solidFill>
                <a:latin typeface="Costantia"/>
              </a:rPr>
              <a:t>. Convegno istinto 50 anni, 2022</a:t>
            </a:r>
            <a:endParaRPr lang="it-IT" altLang="it-IT" sz="1400">
              <a:latin typeface="Costantia"/>
            </a:endParaRPr>
          </a:p>
          <a:p>
            <a:pPr>
              <a:spcAft>
                <a:spcPts val="1200"/>
              </a:spcAft>
            </a:pPr>
            <a:r>
              <a:rPr lang="it-IT" altLang="it-IT" sz="1400">
                <a:solidFill>
                  <a:srgbClr val="000000"/>
                </a:solidFill>
                <a:latin typeface="Costantia"/>
              </a:rPr>
              <a:t>(8) Fagioli M. </a:t>
            </a:r>
            <a:r>
              <a:rPr lang="it-IT" altLang="it-IT" sz="1400" i="1">
                <a:solidFill>
                  <a:srgbClr val="000000"/>
                </a:solidFill>
                <a:latin typeface="Costantia"/>
              </a:rPr>
              <a:t>Teoria della nascita e castrazione umana</a:t>
            </a:r>
            <a:r>
              <a:rPr lang="it-IT" altLang="it-IT" sz="1400">
                <a:solidFill>
                  <a:srgbClr val="000000"/>
                </a:solidFill>
                <a:latin typeface="Costantia"/>
              </a:rPr>
              <a:t>. Roma: L’Asino d’oro edizioni, 2012</a:t>
            </a:r>
            <a:endParaRPr lang="it-IT" altLang="it-IT" sz="1400">
              <a:latin typeface="Costantia"/>
            </a:endParaRPr>
          </a:p>
          <a:p>
            <a:pPr>
              <a:spcAft>
                <a:spcPts val="1200"/>
              </a:spcAft>
            </a:pPr>
            <a:r>
              <a:rPr lang="it-IT" altLang="it-IT" sz="1400">
                <a:solidFill>
                  <a:srgbClr val="000000"/>
                </a:solidFill>
                <a:latin typeface="Costantia"/>
              </a:rPr>
              <a:t>(9) Verlinden W.J. </a:t>
            </a:r>
            <a:r>
              <a:rPr lang="it-IT" altLang="it-IT" sz="1400" i="1">
                <a:solidFill>
                  <a:srgbClr val="000000"/>
                </a:solidFill>
                <a:latin typeface="Costantia"/>
              </a:rPr>
              <a:t>Le sorelle Van Gogh. </a:t>
            </a:r>
            <a:r>
              <a:rPr lang="it-IT" altLang="it-IT" sz="1400">
                <a:solidFill>
                  <a:srgbClr val="000000"/>
                </a:solidFill>
                <a:latin typeface="Costantia"/>
              </a:rPr>
              <a:t>Donzelli editore, 2022</a:t>
            </a:r>
            <a:endParaRPr lang="it-IT" altLang="it-IT" sz="1400">
              <a:latin typeface="Costantia"/>
            </a:endParaRPr>
          </a:p>
          <a:p>
            <a:pPr>
              <a:spcAft>
                <a:spcPts val="1200"/>
              </a:spcAft>
            </a:pPr>
            <a:r>
              <a:rPr lang="it-IT" altLang="it-IT" sz="1400">
                <a:solidFill>
                  <a:srgbClr val="000000"/>
                </a:solidFill>
                <a:latin typeface="Costantia"/>
              </a:rPr>
              <a:t>(10) Van Gogh V. </a:t>
            </a:r>
            <a:r>
              <a:rPr lang="it-IT" altLang="it-IT" sz="1400" i="1">
                <a:solidFill>
                  <a:srgbClr val="000000"/>
                </a:solidFill>
                <a:latin typeface="Costantia"/>
              </a:rPr>
              <a:t>Lettere a Theo. </a:t>
            </a:r>
            <a:r>
              <a:rPr lang="it-IT" altLang="it-IT" sz="1400">
                <a:solidFill>
                  <a:srgbClr val="000000"/>
                </a:solidFill>
                <a:latin typeface="Costantia"/>
              </a:rPr>
              <a:t>Prima edizione, 1917</a:t>
            </a:r>
            <a:endParaRPr lang="it-IT" altLang="it-IT" sz="1400">
              <a:latin typeface="Costantia"/>
            </a:endParaRPr>
          </a:p>
          <a:p>
            <a:pPr>
              <a:spcAft>
                <a:spcPts val="1200"/>
              </a:spcAft>
            </a:pPr>
            <a:r>
              <a:rPr lang="it-IT" altLang="it-IT" sz="1400">
                <a:solidFill>
                  <a:srgbClr val="000000"/>
                </a:solidFill>
                <a:latin typeface="Costantia"/>
              </a:rPr>
              <a:t>(11) Fagioli M. </a:t>
            </a:r>
            <a:r>
              <a:rPr lang="it-IT" altLang="it-IT" sz="1400" i="1">
                <a:solidFill>
                  <a:srgbClr val="000000"/>
                </a:solidFill>
                <a:latin typeface="Costantia"/>
              </a:rPr>
              <a:t>Istinto di Morte e conoscenza</a:t>
            </a:r>
            <a:r>
              <a:rPr lang="it-IT" altLang="it-IT" sz="1400">
                <a:solidFill>
                  <a:srgbClr val="000000"/>
                </a:solidFill>
                <a:latin typeface="Costantia"/>
              </a:rPr>
              <a:t>. Roma: L’Asino d’oro edizioni, 2017</a:t>
            </a:r>
            <a:endParaRPr lang="it-IT" altLang="it-IT" sz="1400">
              <a:latin typeface="Costantia"/>
            </a:endParaRPr>
          </a:p>
          <a:p>
            <a:pPr>
              <a:spcAft>
                <a:spcPts val="1200"/>
              </a:spcAft>
            </a:pPr>
            <a:r>
              <a:rPr lang="it-IT" altLang="it-IT" sz="1400">
                <a:solidFill>
                  <a:srgbClr val="000000"/>
                </a:solidFill>
                <a:latin typeface="Costantia"/>
              </a:rPr>
              <a:t>(12) Gombrich E.</a:t>
            </a:r>
            <a:r>
              <a:rPr lang="it-IT" altLang="it-IT" sz="1400" i="1">
                <a:solidFill>
                  <a:srgbClr val="000000"/>
                </a:solidFill>
                <a:latin typeface="Costantia"/>
              </a:rPr>
              <a:t> Intervista dell’Enciclopedia Multimediale delle Scienze Filosofiche,</a:t>
            </a:r>
            <a:r>
              <a:rPr lang="it-IT" altLang="it-IT" sz="1400">
                <a:solidFill>
                  <a:srgbClr val="000000"/>
                </a:solidFill>
                <a:latin typeface="Costantia"/>
              </a:rPr>
              <a:t> 1995</a:t>
            </a:r>
            <a:endParaRPr lang="it-IT" altLang="it-IT" sz="1400">
              <a:latin typeface="Costantia"/>
            </a:endParaRPr>
          </a:p>
          <a:p>
            <a:pPr>
              <a:spcAft>
                <a:spcPts val="1200"/>
              </a:spcAft>
            </a:pPr>
            <a:r>
              <a:rPr lang="it-IT" altLang="it-IT" sz="1400">
                <a:solidFill>
                  <a:srgbClr val="000000"/>
                </a:solidFill>
                <a:latin typeface="Costantia"/>
              </a:rPr>
              <a:t>(13) Chimenti R. </a:t>
            </a:r>
            <a:r>
              <a:rPr lang="it-IT" altLang="it-IT" sz="1400" i="1">
                <a:solidFill>
                  <a:srgbClr val="000000"/>
                </a:solidFill>
                <a:latin typeface="Costantia"/>
              </a:rPr>
              <a:t>Il pensiero e il rapporto profondo di Massimo Fagioli con la poesia. </a:t>
            </a:r>
            <a:r>
              <a:rPr lang="it-IT" altLang="it-IT" sz="1400">
                <a:solidFill>
                  <a:srgbClr val="000000"/>
                </a:solidFill>
                <a:latin typeface="Costantia"/>
              </a:rPr>
              <a:t>Convegno istinto 50 anni, 2022</a:t>
            </a:r>
            <a:endParaRPr lang="it-IT" altLang="it-IT" sz="1400">
              <a:latin typeface="Costantia"/>
            </a:endParaRPr>
          </a:p>
          <a:p>
            <a:pPr>
              <a:spcAft>
                <a:spcPts val="1200"/>
              </a:spcAft>
            </a:pPr>
            <a:r>
              <a:rPr lang="it-IT" altLang="it-IT" sz="1400">
                <a:solidFill>
                  <a:srgbClr val="000000"/>
                </a:solidFill>
                <a:latin typeface="Costantia"/>
              </a:rPr>
              <a:t>(14) Calvino I. </a:t>
            </a:r>
            <a:r>
              <a:rPr lang="it-IT" altLang="it-IT" sz="1400" i="1">
                <a:solidFill>
                  <a:srgbClr val="000000"/>
                </a:solidFill>
                <a:latin typeface="Costantia"/>
              </a:rPr>
              <a:t>Il barone rampante</a:t>
            </a:r>
            <a:r>
              <a:rPr lang="it-IT" altLang="it-IT" sz="1400">
                <a:solidFill>
                  <a:srgbClr val="000000"/>
                </a:solidFill>
                <a:latin typeface="Costantia"/>
              </a:rPr>
              <a:t>. Prima edizione, 1957</a:t>
            </a:r>
            <a:endParaRPr lang="it-IT" altLang="it-IT" sz="1400">
              <a:latin typeface="Costanti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CasellaDiTesto 3">
            <a:extLst>
              <a:ext uri="{FF2B5EF4-FFF2-40B4-BE49-F238E27FC236}">
                <a16:creationId xmlns:a16="http://schemas.microsoft.com/office/drawing/2014/main" id="{7BDA1115-24D5-149B-47FC-A78EABA90B9F}"/>
              </a:ext>
            </a:extLst>
          </p:cNvPr>
          <p:cNvSpPr txBox="1">
            <a:spLocks noChangeArrowheads="1"/>
          </p:cNvSpPr>
          <p:nvPr/>
        </p:nvSpPr>
        <p:spPr bwMode="auto">
          <a:xfrm>
            <a:off x="369888" y="398463"/>
            <a:ext cx="8404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b="1">
                <a:solidFill>
                  <a:srgbClr val="4E370A"/>
                </a:solidFill>
                <a:latin typeface="Constantia" panose="02030602050306030303" pitchFamily="18" charset="0"/>
              </a:rPr>
              <a:t>Arte e psicoterapia</a:t>
            </a:r>
          </a:p>
        </p:txBody>
      </p:sp>
      <p:sp>
        <p:nvSpPr>
          <p:cNvPr id="5" name="Line 5">
            <a:extLst>
              <a:ext uri="{FF2B5EF4-FFF2-40B4-BE49-F238E27FC236}">
                <a16:creationId xmlns:a16="http://schemas.microsoft.com/office/drawing/2014/main" id="{E0EE9CEE-CDEA-4FC6-A361-E4DA5DB13EC6}"/>
              </a:ext>
            </a:extLst>
          </p:cNvPr>
          <p:cNvSpPr>
            <a:spLocks noChangeShapeType="1"/>
          </p:cNvSpPr>
          <p:nvPr/>
        </p:nvSpPr>
        <p:spPr bwMode="auto">
          <a:xfrm>
            <a:off x="369888" y="1196975"/>
            <a:ext cx="8404225" cy="0"/>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148" name="CasellaDiTesto 5">
            <a:extLst>
              <a:ext uri="{FF2B5EF4-FFF2-40B4-BE49-F238E27FC236}">
                <a16:creationId xmlns:a16="http://schemas.microsoft.com/office/drawing/2014/main" id="{66D8D797-5AEA-76D3-34DF-AA183845D024}"/>
              </a:ext>
            </a:extLst>
          </p:cNvPr>
          <p:cNvSpPr txBox="1">
            <a:spLocks noChangeArrowheads="1"/>
          </p:cNvSpPr>
          <p:nvPr/>
        </p:nvSpPr>
        <p:spPr bwMode="auto">
          <a:xfrm>
            <a:off x="355600" y="3846513"/>
            <a:ext cx="8432800" cy="1384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1200"/>
              </a:spcBef>
              <a:spcAft>
                <a:spcPts val="1200"/>
              </a:spcAft>
              <a:buFontTx/>
              <a:buNone/>
            </a:pPr>
            <a:r>
              <a:rPr lang="it-IT" altLang="it-IT" sz="1600">
                <a:solidFill>
                  <a:srgbClr val="000000"/>
                </a:solidFill>
                <a:latin typeface="Constantia" panose="02030602050306030303" pitchFamily="18" charset="0"/>
              </a:rPr>
              <a:t>Si tratta del </a:t>
            </a:r>
            <a:r>
              <a:rPr lang="it-IT" altLang="it-IT" sz="1600" i="1">
                <a:solidFill>
                  <a:srgbClr val="000000"/>
                </a:solidFill>
                <a:latin typeface="Constantia" panose="02030602050306030303" pitchFamily="18" charset="0"/>
              </a:rPr>
              <a:t>«momento primo nel quale un essere umano si rivolge ad un altro essere umano perché colpito da un male che lo distrugge, è il momento nel quale viene chiesto un saper fare, un’arte capace di curare, cioè di togliere il male dal corpo umano dell’altro.» </a:t>
            </a:r>
            <a:endParaRPr lang="it-IT" altLang="it-IT" sz="1600" i="1">
              <a:latin typeface="Constantia" panose="02030602050306030303" pitchFamily="18" charset="0"/>
            </a:endParaRPr>
          </a:p>
          <a:p>
            <a:pPr algn="just">
              <a:spcBef>
                <a:spcPts val="1200"/>
              </a:spcBef>
              <a:spcAft>
                <a:spcPts val="1200"/>
              </a:spcAft>
              <a:buFontTx/>
              <a:buNone/>
            </a:pPr>
            <a:r>
              <a:rPr lang="it-IT" altLang="it-IT" sz="1600" b="1">
                <a:solidFill>
                  <a:srgbClr val="000000"/>
                </a:solidFill>
                <a:latin typeface="Constantia" panose="02030602050306030303" pitchFamily="18" charset="0"/>
              </a:rPr>
              <a:t>Bambino donna e trasformazione dell’uomo, M. Fagioli</a:t>
            </a:r>
            <a:endParaRPr lang="it-IT" altLang="it-IT" sz="1600">
              <a:latin typeface="Constantia" panose="02030602050306030303" pitchFamily="18" charset="0"/>
            </a:endParaRPr>
          </a:p>
        </p:txBody>
      </p:sp>
      <p:sp>
        <p:nvSpPr>
          <p:cNvPr id="6149" name="CasellaDiTesto 5">
            <a:extLst>
              <a:ext uri="{FF2B5EF4-FFF2-40B4-BE49-F238E27FC236}">
                <a16:creationId xmlns:a16="http://schemas.microsoft.com/office/drawing/2014/main" id="{978F8936-4D9F-2C8A-6FA8-206049107734}"/>
              </a:ext>
            </a:extLst>
          </p:cNvPr>
          <p:cNvSpPr txBox="1">
            <a:spLocks noChangeArrowheads="1"/>
          </p:cNvSpPr>
          <p:nvPr/>
        </p:nvSpPr>
        <p:spPr bwMode="auto">
          <a:xfrm>
            <a:off x="355600" y="5535613"/>
            <a:ext cx="8432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a:latin typeface="Arial" panose="020B0604020202020204" pitchFamily="34" charset="0"/>
              </a:rPr>
              <a:t>Il terapeuta costruisce, o meglio crea l’intervento sulla persona a partire dalla propria storia vissuta, capacità clinico-diagnostica e libertà interpretativa sebbene si sia formato su uno specifico indirizzo teorico-metodologico.</a:t>
            </a:r>
          </a:p>
        </p:txBody>
      </p:sp>
      <p:pic>
        <p:nvPicPr>
          <p:cNvPr id="6150" name="Immagine 6">
            <a:extLst>
              <a:ext uri="{FF2B5EF4-FFF2-40B4-BE49-F238E27FC236}">
                <a16:creationId xmlns:a16="http://schemas.microsoft.com/office/drawing/2014/main" id="{2FCFF2DA-6983-002C-417A-35E4A03952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513"/>
            <a:ext cx="23431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B5656204-261C-BBA9-BE4C-97179DAD62CB}"/>
              </a:ext>
            </a:extLst>
          </p:cNvPr>
          <p:cNvSpPr txBox="1"/>
          <p:nvPr/>
        </p:nvSpPr>
        <p:spPr>
          <a:xfrm>
            <a:off x="369888" y="1547813"/>
            <a:ext cx="8447087" cy="2062162"/>
          </a:xfrm>
          <a:prstGeom prst="rect">
            <a:avLst/>
          </a:prstGeom>
          <a:noFill/>
        </p:spPr>
        <p:txBody>
          <a:bodyPr>
            <a:spAutoFit/>
          </a:bodyPr>
          <a:lstStyle/>
          <a:p>
            <a:pPr>
              <a:defRPr/>
            </a:pPr>
            <a:r>
              <a:rPr lang="it-IT" sz="1600" dirty="0">
                <a:solidFill>
                  <a:srgbClr val="FF0000"/>
                </a:solidFill>
                <a:effectLst>
                  <a:outerShdw blurRad="38100" dist="38100" dir="2700000" algn="tl">
                    <a:srgbClr val="000000">
                      <a:alpha val="43137"/>
                    </a:srgbClr>
                  </a:outerShdw>
                </a:effectLst>
                <a:latin typeface="Constantia" panose="02030602050306030303" pitchFamily="18" charset="0"/>
              </a:rPr>
              <a:t>Massimo Fagioli riteneva che lo psichiatra dovesse separarsi dalla medicina del corpo per realizzare un’identità professionale e una prassi di cura che miri alla trasformazione psichica dell'essere umano. </a:t>
            </a:r>
          </a:p>
          <a:p>
            <a:pPr>
              <a:defRPr/>
            </a:pPr>
            <a:endParaRPr lang="it-IT" sz="1600" dirty="0">
              <a:solidFill>
                <a:srgbClr val="FF0000"/>
              </a:solidFill>
              <a:effectLst>
                <a:outerShdw blurRad="38100" dist="38100" dir="2700000" algn="tl">
                  <a:srgbClr val="000000">
                    <a:alpha val="43137"/>
                  </a:srgbClr>
                </a:outerShdw>
              </a:effectLst>
              <a:latin typeface="Constantia" panose="02030602050306030303" pitchFamily="18" charset="0"/>
            </a:endParaRPr>
          </a:p>
          <a:p>
            <a:pPr>
              <a:defRPr/>
            </a:pPr>
            <a:r>
              <a:rPr lang="it-IT" sz="1600" dirty="0">
                <a:latin typeface="Constantia" panose="02030602050306030303" pitchFamily="18" charset="0"/>
              </a:rPr>
              <a:t>Lo psicoterapeuta nella relazione di cura, ricreando il pensiero della nascita e il primo anno di vita, realizza uno stile personale.</a:t>
            </a:r>
          </a:p>
          <a:p>
            <a:pPr>
              <a:defRPr/>
            </a:pPr>
            <a:endParaRPr lang="it-IT" sz="1600" dirty="0">
              <a:latin typeface="Constantia" panose="02030602050306030303" pitchFamily="18" charset="0"/>
            </a:endParaRPr>
          </a:p>
          <a:p>
            <a:pPr algn="ctr">
              <a:defRPr/>
            </a:pPr>
            <a:r>
              <a:rPr lang="it-IT" sz="1600" dirty="0">
                <a:solidFill>
                  <a:srgbClr val="FF0000"/>
                </a:solidFill>
                <a:effectLst>
                  <a:outerShdw blurRad="38100" dist="38100" dir="2700000" algn="tl">
                    <a:srgbClr val="000000">
                      <a:alpha val="43137"/>
                    </a:srgbClr>
                  </a:outerShdw>
                </a:effectLst>
                <a:latin typeface="Constantia" panose="02030602050306030303" pitchFamily="18" charset="0"/>
              </a:rPr>
              <a:t>La psicoterapia è assimilabile a un’arte medica?</a:t>
            </a:r>
          </a:p>
        </p:txBody>
      </p:sp>
      <p:pic>
        <p:nvPicPr>
          <p:cNvPr id="6" name="Audio 5">
            <a:hlinkClick r:id="" action="ppaction://media"/>
            <a:extLst>
              <a:ext uri="{FF2B5EF4-FFF2-40B4-BE49-F238E27FC236}">
                <a16:creationId xmlns:a16="http://schemas.microsoft.com/office/drawing/2014/main" id="{B83B36A4-73D6-9201-6399-100BD2FFF9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13001">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2" presetClass="entr" presetSubtype="8"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sellaDiTesto 3">
            <a:extLst>
              <a:ext uri="{FF2B5EF4-FFF2-40B4-BE49-F238E27FC236}">
                <a16:creationId xmlns:a16="http://schemas.microsoft.com/office/drawing/2014/main" id="{DDFCBCD2-C188-1C03-C376-B3ECD1E12A5F}"/>
              </a:ext>
            </a:extLst>
          </p:cNvPr>
          <p:cNvSpPr txBox="1">
            <a:spLocks noChangeArrowheads="1"/>
          </p:cNvSpPr>
          <p:nvPr/>
        </p:nvSpPr>
        <p:spPr bwMode="auto">
          <a:xfrm>
            <a:off x="369888" y="258763"/>
            <a:ext cx="8404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b="1">
                <a:solidFill>
                  <a:srgbClr val="4E370A"/>
                </a:solidFill>
                <a:latin typeface="Constantia" panose="02030602050306030303" pitchFamily="18" charset="0"/>
              </a:rPr>
              <a:t>Creazione e ricreazione</a:t>
            </a:r>
          </a:p>
        </p:txBody>
      </p:sp>
      <p:pic>
        <p:nvPicPr>
          <p:cNvPr id="8195" name="Immagine 1">
            <a:extLst>
              <a:ext uri="{FF2B5EF4-FFF2-40B4-BE49-F238E27FC236}">
                <a16:creationId xmlns:a16="http://schemas.microsoft.com/office/drawing/2014/main" id="{98F44490-8418-7714-CD79-C4982699DD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4400550"/>
            <a:ext cx="30019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CasellaDiTesto 2">
            <a:extLst>
              <a:ext uri="{FF2B5EF4-FFF2-40B4-BE49-F238E27FC236}">
                <a16:creationId xmlns:a16="http://schemas.microsoft.com/office/drawing/2014/main" id="{27B6A6D4-440C-B427-D474-5BCDEB0F3C5F}"/>
              </a:ext>
            </a:extLst>
          </p:cNvPr>
          <p:cNvSpPr txBox="1">
            <a:spLocks noChangeArrowheads="1"/>
          </p:cNvSpPr>
          <p:nvPr/>
        </p:nvSpPr>
        <p:spPr bwMode="auto">
          <a:xfrm>
            <a:off x="374650" y="3203575"/>
            <a:ext cx="8404225" cy="10763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600">
                <a:latin typeface="Constantia" panose="02030602050306030303" pitchFamily="18" charset="0"/>
              </a:rPr>
              <a:t>«Ricreazione è figlia del pensiero verbale che ha avuto il coraggio di portare il termine ‘creazione’ alla realtà umana. Ha il senso che può essere detto con i termini: creare di nuovo, in cui il ‘di nuovo’ dice che c’è stata una realtà precedente da cui ricreazione proviene per il termine ‘trasformazione’. » </a:t>
            </a:r>
            <a:r>
              <a:rPr lang="it-IT" altLang="it-IT" sz="1600" b="1">
                <a:latin typeface="Constantia" panose="02030602050306030303" pitchFamily="18" charset="0"/>
              </a:rPr>
              <a:t>Left 2016/2017, M. Fagioli</a:t>
            </a:r>
          </a:p>
        </p:txBody>
      </p:sp>
      <p:sp>
        <p:nvSpPr>
          <p:cNvPr id="8197" name="CasellaDiTesto 5">
            <a:extLst>
              <a:ext uri="{FF2B5EF4-FFF2-40B4-BE49-F238E27FC236}">
                <a16:creationId xmlns:a16="http://schemas.microsoft.com/office/drawing/2014/main" id="{94479E78-90DD-3E92-9FAA-916E8ADB9DD7}"/>
              </a:ext>
            </a:extLst>
          </p:cNvPr>
          <p:cNvSpPr txBox="1">
            <a:spLocks noChangeArrowheads="1"/>
          </p:cNvSpPr>
          <p:nvPr/>
        </p:nvSpPr>
        <p:spPr bwMode="auto">
          <a:xfrm>
            <a:off x="250825" y="4481513"/>
            <a:ext cx="5400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a:latin typeface="Arial" panose="020B0604020202020204" pitchFamily="34" charset="0"/>
              </a:rPr>
              <a:t>Con la  Teoria della nascita la creatività diventa parte essenziale della storia della specie umana sin dai primi istanti di vita: alla nascita si forma dalla realtà biologica il primo pensiero umano, che è allo stesso tempo fantasia di sparizione del mondo esterno non umano e certezza  di esistenza di un’altra realtà simile a cui rivolgersi. </a:t>
            </a:r>
          </a:p>
        </p:txBody>
      </p:sp>
      <p:sp>
        <p:nvSpPr>
          <p:cNvPr id="8198" name="CasellaDiTesto 7">
            <a:extLst>
              <a:ext uri="{FF2B5EF4-FFF2-40B4-BE49-F238E27FC236}">
                <a16:creationId xmlns:a16="http://schemas.microsoft.com/office/drawing/2014/main" id="{11412D8A-93CF-B2F1-FB49-297FDDE11A44}"/>
              </a:ext>
            </a:extLst>
          </p:cNvPr>
          <p:cNvSpPr txBox="1">
            <a:spLocks noChangeArrowheads="1"/>
          </p:cNvSpPr>
          <p:nvPr/>
        </p:nvSpPr>
        <p:spPr bwMode="auto">
          <a:xfrm>
            <a:off x="369888" y="2130425"/>
            <a:ext cx="8404225" cy="830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600">
                <a:latin typeface="Constantia" panose="02030602050306030303" pitchFamily="18" charset="0"/>
              </a:rPr>
              <a:t>«La parola, sorella minore del termine ‘creazione’, è ‘ricreazione’. E, forse, è ‘maggiore’ perché è un movimento della mente che è fantasia.»</a:t>
            </a:r>
          </a:p>
          <a:p>
            <a:pPr>
              <a:spcBef>
                <a:spcPct val="0"/>
              </a:spcBef>
              <a:buFontTx/>
              <a:buNone/>
            </a:pPr>
            <a:r>
              <a:rPr lang="it-IT" altLang="it-IT" sz="1600" b="1">
                <a:latin typeface="Constantia" panose="02030602050306030303" pitchFamily="18" charset="0"/>
              </a:rPr>
              <a:t>Left 2016/2017, M. Fagioli</a:t>
            </a:r>
          </a:p>
        </p:txBody>
      </p:sp>
      <p:sp>
        <p:nvSpPr>
          <p:cNvPr id="8199" name="CasellaDiTesto 1">
            <a:extLst>
              <a:ext uri="{FF2B5EF4-FFF2-40B4-BE49-F238E27FC236}">
                <a16:creationId xmlns:a16="http://schemas.microsoft.com/office/drawing/2014/main" id="{596A5B7B-DE34-0981-A7D2-AA24200C015E}"/>
              </a:ext>
            </a:extLst>
          </p:cNvPr>
          <p:cNvSpPr txBox="1">
            <a:spLocks noChangeArrowheads="1"/>
          </p:cNvSpPr>
          <p:nvPr/>
        </p:nvSpPr>
        <p:spPr bwMode="auto">
          <a:xfrm>
            <a:off x="369888" y="1084263"/>
            <a:ext cx="8305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ltLang="it-IT">
                <a:latin typeface="Costantia"/>
              </a:rPr>
              <a:t>La psicoterapia può essere considerata anche un atto artistico, nel senso che permette la Ricreazione della propria storia personale su un piano non cosciente, portando alla Trasformazione in una realtà interna nuova. </a:t>
            </a:r>
          </a:p>
        </p:txBody>
      </p:sp>
      <p:pic>
        <p:nvPicPr>
          <p:cNvPr id="5" name="Audio 4">
            <a:hlinkClick r:id="" action="ppaction://media"/>
            <a:extLst>
              <a:ext uri="{FF2B5EF4-FFF2-40B4-BE49-F238E27FC236}">
                <a16:creationId xmlns:a16="http://schemas.microsoft.com/office/drawing/2014/main" id="{B46931B3-75C3-1A76-9D3E-E13C2C1AD9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386"/>
    </mc:Choice>
    <mc:Fallback xmlns="">
      <p:transition spd="slow" advTm="11238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2" presetClass="entr" presetSubtype="2" fill="hold" grpId="0" nodeType="withEffect">
                                  <p:stCondLst>
                                    <p:cond delay="0"/>
                                  </p:stCondLst>
                                  <p:childTnLst>
                                    <p:set>
                                      <p:cBhvr>
                                        <p:cTn id="8" dur="1" fill="hold">
                                          <p:stCondLst>
                                            <p:cond delay="0"/>
                                          </p:stCondLst>
                                        </p:cTn>
                                        <p:tgtEl>
                                          <p:spTgt spid="8198"/>
                                        </p:tgtEl>
                                        <p:attrNameLst>
                                          <p:attrName>style.visibility</p:attrName>
                                        </p:attrNameLst>
                                      </p:cBhvr>
                                      <p:to>
                                        <p:strVal val="visible"/>
                                      </p:to>
                                    </p:set>
                                    <p:anim calcmode="lin" valueType="num">
                                      <p:cBhvr additive="base">
                                        <p:cTn id="9" dur="500"/>
                                        <p:tgtEl>
                                          <p:spTgt spid="8198"/>
                                        </p:tgtEl>
                                        <p:attrNameLst>
                                          <p:attrName>ppt_x</p:attrName>
                                        </p:attrNameLst>
                                      </p:cBhvr>
                                      <p:tavLst>
                                        <p:tav tm="0">
                                          <p:val>
                                            <p:strVal val="#ppt_x+#ppt_w*1.125000"/>
                                          </p:val>
                                        </p:tav>
                                        <p:tav tm="100000">
                                          <p:val>
                                            <p:strVal val="#ppt_x"/>
                                          </p:val>
                                        </p:tav>
                                      </p:tavLst>
                                    </p:anim>
                                    <p:animEffect transition="in" filter="wipe(left)">
                                      <p:cBhvr>
                                        <p:cTn id="10" dur="500"/>
                                        <p:tgtEl>
                                          <p:spTgt spid="8198"/>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p:tgtEl>
                                          <p:spTgt spid="8196"/>
                                        </p:tgtEl>
                                        <p:attrNameLst>
                                          <p:attrName>ppt_x</p:attrName>
                                        </p:attrNameLst>
                                      </p:cBhvr>
                                      <p:tavLst>
                                        <p:tav tm="0">
                                          <p:val>
                                            <p:strVal val="#ppt_x-#ppt_w*1.125000"/>
                                          </p:val>
                                        </p:tav>
                                        <p:tav tm="100000">
                                          <p:val>
                                            <p:strVal val="#ppt_x"/>
                                          </p:val>
                                        </p:tav>
                                      </p:tavLst>
                                    </p:anim>
                                    <p:animEffect transition="in" filter="wipe(right)">
                                      <p:cBhvr>
                                        <p:cTn id="14"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8196" grpId="0" animBg="1"/>
      <p:bldP spid="81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CasellaDiTesto 3">
            <a:extLst>
              <a:ext uri="{FF2B5EF4-FFF2-40B4-BE49-F238E27FC236}">
                <a16:creationId xmlns:a16="http://schemas.microsoft.com/office/drawing/2014/main" id="{6EB29E59-BB7D-8A8F-DA49-2DA43151F8E4}"/>
              </a:ext>
            </a:extLst>
          </p:cNvPr>
          <p:cNvSpPr txBox="1">
            <a:spLocks noChangeArrowheads="1"/>
          </p:cNvSpPr>
          <p:nvPr/>
        </p:nvSpPr>
        <p:spPr bwMode="auto">
          <a:xfrm>
            <a:off x="369888" y="482600"/>
            <a:ext cx="8404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b="1">
                <a:solidFill>
                  <a:srgbClr val="4E370A"/>
                </a:solidFill>
                <a:latin typeface="Constantia" panose="02030602050306030303" pitchFamily="18" charset="0"/>
              </a:rPr>
              <a:t>Fantasia</a:t>
            </a:r>
          </a:p>
        </p:txBody>
      </p:sp>
      <p:sp>
        <p:nvSpPr>
          <p:cNvPr id="5" name="Line 5">
            <a:extLst>
              <a:ext uri="{FF2B5EF4-FFF2-40B4-BE49-F238E27FC236}">
                <a16:creationId xmlns:a16="http://schemas.microsoft.com/office/drawing/2014/main" id="{B878A2FE-6A7C-05FB-C022-285660169B49}"/>
              </a:ext>
            </a:extLst>
          </p:cNvPr>
          <p:cNvSpPr>
            <a:spLocks noChangeShapeType="1"/>
          </p:cNvSpPr>
          <p:nvPr/>
        </p:nvSpPr>
        <p:spPr bwMode="auto">
          <a:xfrm>
            <a:off x="369888" y="1196975"/>
            <a:ext cx="8404225" cy="0"/>
          </a:xfrm>
          <a:prstGeom prst="line">
            <a:avLst/>
          </a:prstGeom>
          <a:noFill/>
          <a:ln w="5715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220" name="Rettangolo 1">
            <a:extLst>
              <a:ext uri="{FF2B5EF4-FFF2-40B4-BE49-F238E27FC236}">
                <a16:creationId xmlns:a16="http://schemas.microsoft.com/office/drawing/2014/main" id="{DB1B0FCF-0546-58FC-1E8D-1E655101853E}"/>
              </a:ext>
            </a:extLst>
          </p:cNvPr>
          <p:cNvSpPr>
            <a:spLocks noChangeArrowheads="1"/>
          </p:cNvSpPr>
          <p:nvPr/>
        </p:nvSpPr>
        <p:spPr bwMode="auto">
          <a:xfrm>
            <a:off x="369888" y="1835150"/>
            <a:ext cx="8404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it-IT" altLang="it-IT" sz="1400">
              <a:solidFill>
                <a:srgbClr val="4E370A"/>
              </a:solidFill>
              <a:latin typeface="Constantia" panose="02030602050306030303" pitchFamily="18" charset="0"/>
            </a:endParaRPr>
          </a:p>
          <a:p>
            <a:pPr algn="just" eaLnBrk="1" hangingPunct="1">
              <a:spcBef>
                <a:spcPct val="0"/>
              </a:spcBef>
              <a:buFontTx/>
              <a:buNone/>
            </a:pPr>
            <a:endParaRPr lang="it-IT" altLang="it-IT" sz="1400">
              <a:solidFill>
                <a:srgbClr val="4E370A"/>
              </a:solidFill>
              <a:latin typeface="Constantia" panose="02030602050306030303" pitchFamily="18" charset="0"/>
            </a:endParaRPr>
          </a:p>
        </p:txBody>
      </p:sp>
      <p:sp>
        <p:nvSpPr>
          <p:cNvPr id="9221" name="CasellaDiTesto 6">
            <a:extLst>
              <a:ext uri="{FF2B5EF4-FFF2-40B4-BE49-F238E27FC236}">
                <a16:creationId xmlns:a16="http://schemas.microsoft.com/office/drawing/2014/main" id="{9B786269-72BB-3429-EABF-A8A2C400E77A}"/>
              </a:ext>
            </a:extLst>
          </p:cNvPr>
          <p:cNvSpPr txBox="1">
            <a:spLocks noChangeArrowheads="1"/>
          </p:cNvSpPr>
          <p:nvPr/>
        </p:nvSpPr>
        <p:spPr bwMode="auto">
          <a:xfrm>
            <a:off x="369888" y="1484313"/>
            <a:ext cx="84042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600">
                <a:latin typeface="Costantia"/>
              </a:rPr>
              <a:t>Dal latino</a:t>
            </a:r>
            <a:r>
              <a:rPr lang="it-IT" altLang="it-IT" sz="1600" b="1" i="1">
                <a:latin typeface="Costantia"/>
              </a:rPr>
              <a:t> phantasĭa</a:t>
            </a:r>
            <a:r>
              <a:rPr lang="it-IT" altLang="it-IT" sz="1600">
                <a:latin typeface="Costantia"/>
              </a:rPr>
              <a:t>, «mostrare»: facoltà della mente umana di creare immagini, corrispondenti o no a una realtà. </a:t>
            </a:r>
          </a:p>
          <a:p>
            <a:pPr>
              <a:spcBef>
                <a:spcPct val="0"/>
              </a:spcBef>
              <a:buFontTx/>
              <a:buNone/>
            </a:pPr>
            <a:endParaRPr lang="it-IT" altLang="it-IT" sz="1600">
              <a:latin typeface="Costantia"/>
            </a:endParaRPr>
          </a:p>
          <a:p>
            <a:pPr>
              <a:spcBef>
                <a:spcPct val="0"/>
              </a:spcBef>
              <a:buFontTx/>
              <a:buNone/>
            </a:pPr>
            <a:r>
              <a:rPr lang="it-IT" altLang="it-IT" sz="1600">
                <a:latin typeface="Costantia"/>
              </a:rPr>
              <a:t>Nell’arco della storia si è visto come in antichità (nella filosofia Scolastica) la fantasia è una facoltà del senso interno essenzialmente riproduttiva, capace cioè di rappresentare le immagini degli oggetti percepiti, sia in loro presenza, sia in loro assenza, quindi sostanzialmente capacità di riprodurre (mnemonicamente) immagini. </a:t>
            </a:r>
          </a:p>
          <a:p>
            <a:pPr>
              <a:spcBef>
                <a:spcPct val="0"/>
              </a:spcBef>
              <a:buFontTx/>
              <a:buNone/>
            </a:pPr>
            <a:endParaRPr lang="it-IT" altLang="it-IT" sz="1600">
              <a:latin typeface="Costantia"/>
            </a:endParaRPr>
          </a:p>
          <a:p>
            <a:pPr>
              <a:spcBef>
                <a:spcPct val="0"/>
              </a:spcBef>
              <a:buFontTx/>
              <a:buNone/>
            </a:pPr>
            <a:r>
              <a:rPr lang="it-IT" altLang="it-IT" sz="1600">
                <a:latin typeface="Costantia"/>
              </a:rPr>
              <a:t>Bisognerà attendere fino al XVIII sec., per avere il contributo di I. Kant, che aggiungerà la concezione di fantasia come facoltà creativa.</a:t>
            </a:r>
          </a:p>
        </p:txBody>
      </p:sp>
      <p:pic>
        <p:nvPicPr>
          <p:cNvPr id="3" name="Immagine 2">
            <a:extLst>
              <a:ext uri="{FF2B5EF4-FFF2-40B4-BE49-F238E27FC236}">
                <a16:creationId xmlns:a16="http://schemas.microsoft.com/office/drawing/2014/main" id="{29D0C736-769B-AC69-A1DA-49C9767F77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325" y="4313238"/>
            <a:ext cx="597535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183720C7-05A9-4B30-A066-780DDB8B24F6}"/>
              </a:ext>
            </a:extLst>
          </p:cNvPr>
          <p:cNvSpPr txBox="1">
            <a:spLocks noChangeArrowheads="1"/>
          </p:cNvSpPr>
          <p:nvPr/>
        </p:nvSpPr>
        <p:spPr bwMode="auto">
          <a:xfrm>
            <a:off x="2381250" y="4611688"/>
            <a:ext cx="4381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400" b="1">
                <a:latin typeface="Constantia" panose="02030602050306030303" pitchFamily="18" charset="0"/>
              </a:rPr>
              <a:t>la Fantasia viene considerata come frutto della razionalità e quindi del ragionamento cosciente</a:t>
            </a:r>
            <a:r>
              <a:rPr lang="it-IT" altLang="it-IT" sz="1400">
                <a:latin typeface="Constantia" panose="02030602050306030303" pitchFamily="18" charset="0"/>
              </a:rPr>
              <a:t>?</a:t>
            </a:r>
          </a:p>
        </p:txBody>
      </p:sp>
      <p:sp>
        <p:nvSpPr>
          <p:cNvPr id="6" name="CasellaDiTesto 5">
            <a:extLst>
              <a:ext uri="{FF2B5EF4-FFF2-40B4-BE49-F238E27FC236}">
                <a16:creationId xmlns:a16="http://schemas.microsoft.com/office/drawing/2014/main" id="{09095B3E-4E39-F4E8-47C9-3D86A171BA2D}"/>
              </a:ext>
            </a:extLst>
          </p:cNvPr>
          <p:cNvSpPr txBox="1">
            <a:spLocks noChangeArrowheads="1"/>
          </p:cNvSpPr>
          <p:nvPr/>
        </p:nvSpPr>
        <p:spPr bwMode="auto">
          <a:xfrm>
            <a:off x="369888" y="5776913"/>
            <a:ext cx="84042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600" dirty="0">
                <a:latin typeface="Constantia" panose="02030602050306030303" pitchFamily="18" charset="0"/>
              </a:rPr>
              <a:t> “L’altro cardine concettuale della fantasia inconscia è l’ assenza di coscienza. La fantasia è inconscia”. </a:t>
            </a:r>
            <a:r>
              <a:rPr lang="it-IT" altLang="it-IT" sz="1600" b="1" dirty="0">
                <a:latin typeface="Constantia" panose="02030602050306030303" pitchFamily="18" charset="0"/>
              </a:rPr>
              <a:t>La marionetta e il burattino, M. Fagioli</a:t>
            </a:r>
          </a:p>
        </p:txBody>
      </p:sp>
      <p:pic>
        <p:nvPicPr>
          <p:cNvPr id="2" name="Audio 5">
            <a:hlinkClick r:id="" action="ppaction://media"/>
            <a:extLst>
              <a:ext uri="{FF2B5EF4-FFF2-40B4-BE49-F238E27FC236}">
                <a16:creationId xmlns:a16="http://schemas.microsoft.com/office/drawing/2014/main" id="{CE14D4D2-3F8F-E3E4-15C7-96665EEA65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6530975" y="4318635"/>
            <a:ext cx="2057400" cy="2057400"/>
          </a:xfrm>
          <a:prstGeom prst="ellips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000"/>
                            </p:stCondLst>
                            <p:childTnLst>
                              <p:par>
                                <p:cTn id="17" presetID="1" presetClass="mediacall" presetSubtype="0" fill="hold" nodeType="afterEffect">
                                  <p:stCondLst>
                                    <p:cond delay="0"/>
                                  </p:stCondLst>
                                  <p:childTnLst>
                                    <p:cmd type="call" cmd="playFrom(0.0)">
                                      <p:cBhvr>
                                        <p:cTn id="18" dur="93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asellaDiTesto 2">
            <a:extLst>
              <a:ext uri="{FF2B5EF4-FFF2-40B4-BE49-F238E27FC236}">
                <a16:creationId xmlns:a16="http://schemas.microsoft.com/office/drawing/2014/main" id="{41C823C9-04E4-DF8B-1E5E-652200648AE9}"/>
              </a:ext>
            </a:extLst>
          </p:cNvPr>
          <p:cNvSpPr txBox="1">
            <a:spLocks noChangeArrowheads="1"/>
          </p:cNvSpPr>
          <p:nvPr/>
        </p:nvSpPr>
        <p:spPr bwMode="auto">
          <a:xfrm>
            <a:off x="344488" y="1851025"/>
            <a:ext cx="842962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600" dirty="0">
                <a:latin typeface="Costantia"/>
              </a:rPr>
              <a:t>Freud e altri autori della corrente psicoanalitica, hanno concettualizzato che “la fantasia è un residuo dell’onnipotenza infantile e viene usata nel senso di fantasticheria cosciente”. </a:t>
            </a:r>
          </a:p>
          <a:p>
            <a:pPr>
              <a:spcBef>
                <a:spcPct val="0"/>
              </a:spcBef>
              <a:buFontTx/>
              <a:buNone/>
            </a:pPr>
            <a:endParaRPr lang="it-IT" altLang="it-IT" sz="1600" dirty="0">
              <a:latin typeface="Costantia"/>
            </a:endParaRPr>
          </a:p>
          <a:p>
            <a:pPr>
              <a:spcBef>
                <a:spcPct val="0"/>
              </a:spcBef>
              <a:buFontTx/>
              <a:buNone/>
            </a:pPr>
            <a:r>
              <a:rPr lang="it-IT" altLang="it-IT" sz="1600" dirty="0">
                <a:latin typeface="Costantia"/>
              </a:rPr>
              <a:t>Ritroviamo ancora nel dizionario Treccani: “In psicanalisi, attività immaginativa, conscia o inconscia, su cui l’analista compie le sue interpretazioni: fantasia libidiche, aggressive, sadiche, masochistiche, ecc.”</a:t>
            </a:r>
          </a:p>
          <a:p>
            <a:pPr>
              <a:spcBef>
                <a:spcPct val="0"/>
              </a:spcBef>
              <a:buFontTx/>
              <a:buNone/>
            </a:pPr>
            <a:endParaRPr lang="it-IT" altLang="it-IT" sz="1600" dirty="0">
              <a:latin typeface="Costantia"/>
            </a:endParaRPr>
          </a:p>
          <a:p>
            <a:pPr>
              <a:spcBef>
                <a:spcPct val="0"/>
              </a:spcBef>
              <a:buFontTx/>
              <a:buNone/>
            </a:pPr>
            <a:r>
              <a:rPr lang="it-IT" altLang="it-IT" sz="1600" dirty="0">
                <a:latin typeface="Costantia"/>
              </a:rPr>
              <a:t>Dunque, il concetto di fantasia, tuttora mantiene nel linguaggio comune la doppia accezione di fantasticheria: “un racconto di fantasia, che non ha fondamento reale”.</a:t>
            </a:r>
          </a:p>
          <a:p>
            <a:pPr>
              <a:spcBef>
                <a:spcPct val="0"/>
              </a:spcBef>
              <a:buFontTx/>
              <a:buNone/>
            </a:pPr>
            <a:endParaRPr lang="it-IT" altLang="it-IT" sz="1600" dirty="0">
              <a:latin typeface="Costantia"/>
            </a:endParaRPr>
          </a:p>
          <a:p>
            <a:pPr>
              <a:spcBef>
                <a:spcPct val="0"/>
              </a:spcBef>
              <a:buFontTx/>
              <a:buNone/>
            </a:pPr>
            <a:endParaRPr lang="it-IT" altLang="it-IT" sz="1600" dirty="0">
              <a:latin typeface="Costantia"/>
            </a:endParaRPr>
          </a:p>
        </p:txBody>
      </p:sp>
      <p:pic>
        <p:nvPicPr>
          <p:cNvPr id="11267" name="Immagine 1">
            <a:extLst>
              <a:ext uri="{FF2B5EF4-FFF2-40B4-BE49-F238E27FC236}">
                <a16:creationId xmlns:a16="http://schemas.microsoft.com/office/drawing/2014/main" id="{4C027B54-5CA8-7F89-6417-A486127A82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
            <a:ext cx="91440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asellaDiTesto 2">
            <a:extLst>
              <a:ext uri="{FF2B5EF4-FFF2-40B4-BE49-F238E27FC236}">
                <a16:creationId xmlns:a16="http://schemas.microsoft.com/office/drawing/2014/main" id="{7D25D1A7-39C6-4FEF-B2E8-3BAE5108AF1B}"/>
              </a:ext>
            </a:extLst>
          </p:cNvPr>
          <p:cNvSpPr txBox="1">
            <a:spLocks noChangeArrowheads="1"/>
          </p:cNvSpPr>
          <p:nvPr/>
        </p:nvSpPr>
        <p:spPr bwMode="auto">
          <a:xfrm>
            <a:off x="350838" y="4638675"/>
            <a:ext cx="4418012" cy="20621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600" dirty="0">
                <a:latin typeface="Arial" panose="020B0604020202020204" pitchFamily="34" charset="0"/>
              </a:rPr>
              <a:t>«il termine fantasia è specifico della creazione interiore dell’immagine e del pensiero come memoria di un rapporto di recettività delle qualità e di investimento sessuale dell’oggetto…La fantasia dà luogo a vedere ciò che è e che può essere nascosto, non apparente, latente.»</a:t>
            </a:r>
          </a:p>
          <a:p>
            <a:pPr>
              <a:spcBef>
                <a:spcPct val="0"/>
              </a:spcBef>
              <a:buFontTx/>
              <a:buNone/>
            </a:pPr>
            <a:r>
              <a:rPr lang="it-IT" altLang="it-IT" sz="1600" b="1" dirty="0">
                <a:latin typeface="Arial" panose="020B0604020202020204" pitchFamily="34" charset="0"/>
              </a:rPr>
              <a:t>La marionetta e il burattino, M. Fagioli</a:t>
            </a:r>
          </a:p>
        </p:txBody>
      </p:sp>
      <p:sp>
        <p:nvSpPr>
          <p:cNvPr id="2" name="CasellaDiTesto 3">
            <a:extLst>
              <a:ext uri="{FF2B5EF4-FFF2-40B4-BE49-F238E27FC236}">
                <a16:creationId xmlns:a16="http://schemas.microsoft.com/office/drawing/2014/main" id="{D1196B80-1B2E-4549-4459-1332CE46BD6B}"/>
              </a:ext>
            </a:extLst>
          </p:cNvPr>
          <p:cNvSpPr txBox="1">
            <a:spLocks noChangeArrowheads="1"/>
          </p:cNvSpPr>
          <p:nvPr/>
        </p:nvSpPr>
        <p:spPr bwMode="auto">
          <a:xfrm>
            <a:off x="369888" y="541338"/>
            <a:ext cx="8404225" cy="584200"/>
          </a:xfrm>
          <a:prstGeom prst="rect">
            <a:avLst/>
          </a:prstGeom>
          <a:no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it-IT" altLang="it-IT" b="1" dirty="0">
                <a:solidFill>
                  <a:schemeClr val="bg1"/>
                </a:solidFill>
                <a:effectLst>
                  <a:outerShdw blurRad="38100" dist="38100" dir="2700000" algn="tl">
                    <a:srgbClr val="000000">
                      <a:alpha val="43137"/>
                    </a:srgbClr>
                  </a:outerShdw>
                </a:effectLst>
                <a:latin typeface="Constantia" panose="02030602050306030303" pitchFamily="18" charset="0"/>
              </a:rPr>
              <a:t>Fantasia</a:t>
            </a:r>
          </a:p>
        </p:txBody>
      </p:sp>
      <p:sp>
        <p:nvSpPr>
          <p:cNvPr id="11270" name="CasellaDiTesto 4">
            <a:extLst>
              <a:ext uri="{FF2B5EF4-FFF2-40B4-BE49-F238E27FC236}">
                <a16:creationId xmlns:a16="http://schemas.microsoft.com/office/drawing/2014/main" id="{8115F89B-A41A-1B3A-34FC-76C779EB0FD8}"/>
              </a:ext>
            </a:extLst>
          </p:cNvPr>
          <p:cNvSpPr txBox="1">
            <a:spLocks noChangeArrowheads="1"/>
          </p:cNvSpPr>
          <p:nvPr/>
        </p:nvSpPr>
        <p:spPr bwMode="auto">
          <a:xfrm flipH="1">
            <a:off x="4930775" y="4760913"/>
            <a:ext cx="3887788" cy="15700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600" i="1">
                <a:solidFill>
                  <a:srgbClr val="000000"/>
                </a:solidFill>
                <a:latin typeface="Arial" panose="020B0604020202020204" pitchFamily="34" charset="0"/>
                <a:cs typeface="Arial" panose="020B0604020202020204" pitchFamily="34" charset="0"/>
              </a:rPr>
              <a:t>«l’interesse per, il vedere ciò che è, è una realtà umana concettualizzabile come affetto in quanto comprende la vitalità e la partecipazione del corpo.» </a:t>
            </a:r>
            <a:r>
              <a:rPr lang="it-IT" altLang="it-IT" sz="1600" b="1">
                <a:solidFill>
                  <a:srgbClr val="000000"/>
                </a:solidFill>
                <a:latin typeface="Arial" panose="020B0604020202020204" pitchFamily="34" charset="0"/>
                <a:cs typeface="Arial" panose="020B0604020202020204" pitchFamily="34" charset="0"/>
              </a:rPr>
              <a:t>Teoria della nascita e castrazione umana, M. Fagioli</a:t>
            </a:r>
            <a:endParaRPr lang="it-IT" altLang="it-IT" sz="1600">
              <a:latin typeface="Arial" panose="020B0604020202020204" pitchFamily="34" charset="0"/>
              <a:cs typeface="Arial" panose="020B0604020202020204" pitchFamily="34" charset="0"/>
            </a:endParaRPr>
          </a:p>
        </p:txBody>
      </p:sp>
      <p:pic>
        <p:nvPicPr>
          <p:cNvPr id="3" name="Audio 5">
            <a:hlinkClick r:id="" action="ppaction://media"/>
            <a:extLst>
              <a:ext uri="{FF2B5EF4-FFF2-40B4-BE49-F238E27FC236}">
                <a16:creationId xmlns:a16="http://schemas.microsoft.com/office/drawing/2014/main" id="{C7D1F951-2FB3-8127-7D6D-A2B02CF1B3E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6516216" y="3194844"/>
            <a:ext cx="2057400" cy="205740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sellaDiTesto 3">
            <a:extLst>
              <a:ext uri="{FF2B5EF4-FFF2-40B4-BE49-F238E27FC236}">
                <a16:creationId xmlns:a16="http://schemas.microsoft.com/office/drawing/2014/main" id="{EEE4A56D-9A5F-21F8-B11F-5D241805A69C}"/>
              </a:ext>
            </a:extLst>
          </p:cNvPr>
          <p:cNvSpPr txBox="1">
            <a:spLocks noChangeArrowheads="1"/>
          </p:cNvSpPr>
          <p:nvPr/>
        </p:nvSpPr>
        <p:spPr bwMode="auto">
          <a:xfrm>
            <a:off x="369888" y="454025"/>
            <a:ext cx="8404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b="1">
                <a:solidFill>
                  <a:srgbClr val="4E370A"/>
                </a:solidFill>
                <a:latin typeface="Constantia" panose="02030602050306030303" pitchFamily="18" charset="0"/>
              </a:rPr>
              <a:t>Il volto</a:t>
            </a:r>
          </a:p>
        </p:txBody>
      </p:sp>
      <p:sp>
        <p:nvSpPr>
          <p:cNvPr id="13315" name="CasellaDiTesto 3">
            <a:extLst>
              <a:ext uri="{FF2B5EF4-FFF2-40B4-BE49-F238E27FC236}">
                <a16:creationId xmlns:a16="http://schemas.microsoft.com/office/drawing/2014/main" id="{6C6051F3-B61A-DF6D-1787-4F09C777E7AC}"/>
              </a:ext>
            </a:extLst>
          </p:cNvPr>
          <p:cNvSpPr txBox="1">
            <a:spLocks noChangeArrowheads="1"/>
          </p:cNvSpPr>
          <p:nvPr/>
        </p:nvSpPr>
        <p:spPr bwMode="auto">
          <a:xfrm>
            <a:off x="179388" y="2187575"/>
            <a:ext cx="87852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600" dirty="0">
                <a:latin typeface="Constantia" panose="02030602050306030303" pitchFamily="18" charset="0"/>
              </a:rPr>
              <a:t>A differenza dell’animale che si allontana con noncuranza o reagisce con aggressività di fronte alla propria figura riflessa, l’essere umano essendo dotato di </a:t>
            </a:r>
            <a:r>
              <a:rPr lang="it-IT" altLang="it-IT" sz="1600" b="1" dirty="0">
                <a:latin typeface="Constantia" panose="02030602050306030303" pitchFamily="18" charset="0"/>
              </a:rPr>
              <a:t>fantasia</a:t>
            </a:r>
            <a:r>
              <a:rPr lang="it-IT" altLang="it-IT" sz="1600" dirty="0">
                <a:latin typeface="Constantia" panose="02030602050306030303" pitchFamily="18" charset="0"/>
              </a:rPr>
              <a:t>, si riconosce allo specchio disegnando una linea invisibile che definisce il volto, a partire dall’ottavo mese di vita, pur non essendosi mai visto prima.</a:t>
            </a:r>
            <a:endParaRPr lang="it-IT" altLang="it-IT" sz="1600" dirty="0">
              <a:solidFill>
                <a:srgbClr val="4E370A"/>
              </a:solidFill>
              <a:latin typeface="Constantia" panose="02030602050306030303" pitchFamily="18" charset="0"/>
            </a:endParaRPr>
          </a:p>
        </p:txBody>
      </p:sp>
      <p:pic>
        <p:nvPicPr>
          <p:cNvPr id="13316" name="Immagine 1">
            <a:extLst>
              <a:ext uri="{FF2B5EF4-FFF2-40B4-BE49-F238E27FC236}">
                <a16:creationId xmlns:a16="http://schemas.microsoft.com/office/drawing/2014/main" id="{486D9153-CEC7-FBEF-E8D1-12948DD40D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938"/>
            <a:ext cx="367506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D439052A-F61C-6E85-F482-E8893FC3751A}"/>
              </a:ext>
            </a:extLst>
          </p:cNvPr>
          <p:cNvSpPr txBox="1">
            <a:spLocks noChangeArrowheads="1"/>
          </p:cNvSpPr>
          <p:nvPr/>
        </p:nvSpPr>
        <p:spPr bwMode="auto">
          <a:xfrm>
            <a:off x="182473" y="3559277"/>
            <a:ext cx="878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it-IT" sz="1600" dirty="0">
                <a:effectLst/>
                <a:latin typeface="Constantia" panose="02030602050306030303" pitchFamily="18" charset="0"/>
                <a:ea typeface="Calibri" panose="020F0502020204030204" pitchFamily="34" charset="0"/>
                <a:cs typeface="Times New Roman" panose="02020603050405020304" pitchFamily="18" charset="0"/>
              </a:rPr>
              <a:t>Nella linea troviamo la dimensione di ‘</a:t>
            </a:r>
            <a:r>
              <a:rPr lang="it-IT" sz="1600" b="1" dirty="0">
                <a:effectLst/>
                <a:latin typeface="Constantia" panose="02030602050306030303" pitchFamily="18" charset="0"/>
                <a:ea typeface="Calibri" panose="020F0502020204030204" pitchFamily="34" charset="0"/>
                <a:cs typeface="Times New Roman" panose="02020603050405020304" pitchFamily="18" charset="0"/>
              </a:rPr>
              <a:t>creazione</a:t>
            </a:r>
            <a:r>
              <a:rPr lang="it-IT" sz="1600" dirty="0">
                <a:effectLst/>
                <a:latin typeface="Constantia" panose="02030602050306030303" pitchFamily="18" charset="0"/>
                <a:ea typeface="Calibri" panose="020F0502020204030204" pitchFamily="34" charset="0"/>
                <a:cs typeface="Times New Roman" panose="02020603050405020304" pitchFamily="18" charset="0"/>
              </a:rPr>
              <a:t>’ ,come la ‘capacità di fare la linea’ che alla nascita era soltanto una possibilità e di ‘</a:t>
            </a:r>
            <a:r>
              <a:rPr lang="it-IT" sz="1600" b="1" dirty="0">
                <a:effectLst/>
                <a:latin typeface="Constantia" panose="02030602050306030303" pitchFamily="18" charset="0"/>
                <a:ea typeface="Calibri" panose="020F0502020204030204" pitchFamily="34" charset="0"/>
                <a:cs typeface="Times New Roman" panose="02020603050405020304" pitchFamily="18" charset="0"/>
              </a:rPr>
              <a:t>ricreazione</a:t>
            </a:r>
            <a:r>
              <a:rPr lang="it-IT" sz="1600" dirty="0">
                <a:effectLst/>
                <a:latin typeface="Constantia" panose="02030602050306030303" pitchFamily="18" charset="0"/>
                <a:ea typeface="Calibri" panose="020F0502020204030204" pitchFamily="34" charset="0"/>
                <a:cs typeface="Times New Roman" panose="02020603050405020304" pitchFamily="18" charset="0"/>
              </a:rPr>
              <a:t>’ della nascita come separazione dal primo anno di vita. </a:t>
            </a:r>
            <a:endParaRPr lang="it-IT" altLang="it-IT" sz="1600" dirty="0">
              <a:solidFill>
                <a:srgbClr val="4E370A"/>
              </a:solidFill>
              <a:latin typeface="Constantia" panose="02030602050306030303" pitchFamily="18" charset="0"/>
            </a:endParaRPr>
          </a:p>
        </p:txBody>
      </p:sp>
      <p:pic>
        <p:nvPicPr>
          <p:cNvPr id="5" name="Immagine 4">
            <a:extLst>
              <a:ext uri="{FF2B5EF4-FFF2-40B4-BE49-F238E27FC236}">
                <a16:creationId xmlns:a16="http://schemas.microsoft.com/office/drawing/2014/main" id="{6CB482A9-3567-57E4-65E1-78802D6D1B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888" y="4725144"/>
            <a:ext cx="8281044" cy="14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22917F36-9DC6-107B-6F28-193A3FEE4A8E}"/>
              </a:ext>
            </a:extLst>
          </p:cNvPr>
          <p:cNvSpPr txBox="1"/>
          <p:nvPr/>
        </p:nvSpPr>
        <p:spPr>
          <a:xfrm>
            <a:off x="1187624" y="5128262"/>
            <a:ext cx="7056784" cy="646331"/>
          </a:xfrm>
          <a:prstGeom prst="rect">
            <a:avLst/>
          </a:prstGeom>
          <a:noFill/>
        </p:spPr>
        <p:txBody>
          <a:bodyPr wrap="square">
            <a:spAutoFit/>
          </a:bodyPr>
          <a:lstStyle/>
          <a:p>
            <a:r>
              <a:rPr lang="it-IT" sz="1800" i="1" dirty="0">
                <a:effectLst/>
                <a:latin typeface="Calibri" panose="020F0502020204030204" pitchFamily="34" charset="0"/>
                <a:ea typeface="Calibri" panose="020F0502020204030204" pitchFamily="34" charset="0"/>
                <a:cs typeface="Times New Roman" panose="02020603050405020304" pitchFamily="18" charset="0"/>
              </a:rPr>
              <a:t>Secondo Fagioli fare la linea è una caratteristica esclusivamente umana        che diventerà </a:t>
            </a:r>
            <a:r>
              <a:rPr lang="it-IT" sz="1800" b="1" i="1" dirty="0">
                <a:effectLst/>
                <a:latin typeface="Calibri" panose="020F0502020204030204" pitchFamily="34" charset="0"/>
                <a:ea typeface="Calibri" panose="020F0502020204030204" pitchFamily="34" charset="0"/>
                <a:cs typeface="Times New Roman" panose="02020603050405020304" pitchFamily="18" charset="0"/>
              </a:rPr>
              <a:t>disegnare</a:t>
            </a:r>
            <a:r>
              <a:rPr lang="it-IT" sz="1800" i="1" dirty="0">
                <a:effectLst/>
                <a:latin typeface="Calibri" panose="020F0502020204030204" pitchFamily="34" charset="0"/>
                <a:ea typeface="Calibri" panose="020F0502020204030204" pitchFamily="34" charset="0"/>
                <a:cs typeface="Times New Roman" panose="02020603050405020304" pitchFamily="18" charset="0"/>
              </a:rPr>
              <a:t> e </a:t>
            </a:r>
            <a:r>
              <a:rPr lang="it-IT" sz="1800" b="1" i="1" dirty="0">
                <a:effectLst/>
                <a:latin typeface="Calibri" panose="020F0502020204030204" pitchFamily="34" charset="0"/>
                <a:ea typeface="Calibri" panose="020F0502020204030204" pitchFamily="34" charset="0"/>
                <a:cs typeface="Times New Roman" panose="02020603050405020304" pitchFamily="18" charset="0"/>
              </a:rPr>
              <a:t>scrivere</a:t>
            </a:r>
            <a:r>
              <a:rPr lang="it-IT" sz="1800" i="1">
                <a:effectLst/>
                <a:latin typeface="Calibri" panose="020F0502020204030204" pitchFamily="34" charset="0"/>
                <a:ea typeface="Calibri" panose="020F0502020204030204" pitchFamily="34" charset="0"/>
                <a:cs typeface="Times New Roman" panose="02020603050405020304" pitchFamily="18" charset="0"/>
              </a:rPr>
              <a:t>.</a:t>
            </a:r>
            <a:r>
              <a:rPr lang="it-IT" i="1">
                <a:effectLst/>
              </a:rPr>
              <a:t> </a:t>
            </a:r>
            <a:endParaRPr lang="it-IT" b="1" i="1" dirty="0"/>
          </a:p>
        </p:txBody>
      </p:sp>
      <p:pic>
        <p:nvPicPr>
          <p:cNvPr id="11" name="Audio 10">
            <a:extLst>
              <a:ext uri="{FF2B5EF4-FFF2-40B4-BE49-F238E27FC236}">
                <a16:creationId xmlns:a16="http://schemas.microsoft.com/office/drawing/2014/main" id="{7B83FEB8-13B1-AF84-12B6-C3A1A9C4550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5626"/>
    </mc:Choice>
    <mc:Fallback xmlns="">
      <p:transition spd="slow" advTm="7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 presetClass="entr" presetSubtype="2"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sellaDiTesto 3">
            <a:extLst>
              <a:ext uri="{FF2B5EF4-FFF2-40B4-BE49-F238E27FC236}">
                <a16:creationId xmlns:a16="http://schemas.microsoft.com/office/drawing/2014/main" id="{EF6CE64B-DB52-E829-B795-699BD8A7E816}"/>
              </a:ext>
            </a:extLst>
          </p:cNvPr>
          <p:cNvSpPr txBox="1">
            <a:spLocks noChangeArrowheads="1"/>
          </p:cNvSpPr>
          <p:nvPr/>
        </p:nvSpPr>
        <p:spPr bwMode="auto">
          <a:xfrm>
            <a:off x="369888" y="454025"/>
            <a:ext cx="8404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b="1">
                <a:solidFill>
                  <a:srgbClr val="4E370A"/>
                </a:solidFill>
                <a:latin typeface="Constantia" panose="02030602050306030303" pitchFamily="18" charset="0"/>
              </a:rPr>
              <a:t>                           Autoritratto</a:t>
            </a:r>
          </a:p>
        </p:txBody>
      </p:sp>
      <p:sp>
        <p:nvSpPr>
          <p:cNvPr id="15363" name="CasellaDiTesto 2">
            <a:extLst>
              <a:ext uri="{FF2B5EF4-FFF2-40B4-BE49-F238E27FC236}">
                <a16:creationId xmlns:a16="http://schemas.microsoft.com/office/drawing/2014/main" id="{91F812F3-8736-7DE9-330E-8F76401866C2}"/>
              </a:ext>
            </a:extLst>
          </p:cNvPr>
          <p:cNvSpPr txBox="1">
            <a:spLocks noChangeArrowheads="1"/>
          </p:cNvSpPr>
          <p:nvPr/>
        </p:nvSpPr>
        <p:spPr bwMode="auto">
          <a:xfrm>
            <a:off x="369888" y="2006600"/>
            <a:ext cx="840422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1200"/>
              </a:spcBef>
              <a:spcAft>
                <a:spcPts val="600"/>
              </a:spcAft>
              <a:buFontTx/>
              <a:buNone/>
            </a:pPr>
            <a:r>
              <a:rPr lang="it-IT" altLang="it-IT" sz="1600">
                <a:solidFill>
                  <a:srgbClr val="000000"/>
                </a:solidFill>
                <a:latin typeface="Constantia" panose="02030602050306030303" pitchFamily="18" charset="0"/>
              </a:rPr>
              <a:t>La percezione del proprio volto allo specchio successivamente si può sviluppare in senso artistico nell’autoritratto, inteso non come semplice riproduzione, per la quale sarebbe sufficiente una foto, ma come atto di fantasia.</a:t>
            </a:r>
          </a:p>
          <a:p>
            <a:pPr algn="just">
              <a:spcBef>
                <a:spcPts val="1200"/>
              </a:spcBef>
              <a:spcAft>
                <a:spcPts val="600"/>
              </a:spcAft>
              <a:buFontTx/>
              <a:buNone/>
            </a:pPr>
            <a:endParaRPr lang="it-IT" altLang="it-IT" sz="1600">
              <a:latin typeface="Constantia" panose="02030602050306030303" pitchFamily="18" charset="0"/>
            </a:endParaRPr>
          </a:p>
          <a:p>
            <a:pPr>
              <a:spcBef>
                <a:spcPct val="0"/>
              </a:spcBef>
              <a:buFontTx/>
              <a:buNone/>
            </a:pPr>
            <a:r>
              <a:rPr lang="it-IT" altLang="it-IT" sz="1600" i="1">
                <a:solidFill>
                  <a:srgbClr val="000000"/>
                </a:solidFill>
                <a:latin typeface="Constantia" panose="02030602050306030303" pitchFamily="18" charset="0"/>
              </a:rPr>
              <a:t>«Cerco una rassomiglianza più profonda di quella che raggiunge il fotografo»</a:t>
            </a:r>
            <a:r>
              <a:rPr lang="it-IT" altLang="it-IT" sz="1600">
                <a:solidFill>
                  <a:srgbClr val="000000"/>
                </a:solidFill>
                <a:latin typeface="Constantia" panose="02030602050306030303" pitchFamily="18" charset="0"/>
              </a:rPr>
              <a:t> scriveva in una lettera alla sorella, il celebre artista Vincent Van Gogh. Al fratello Theo, in uno scambio epistolare, scriveva </a:t>
            </a:r>
            <a:r>
              <a:rPr lang="it-IT" altLang="it-IT" sz="1600" i="1">
                <a:solidFill>
                  <a:srgbClr val="000000"/>
                </a:solidFill>
                <a:latin typeface="Constantia" panose="02030602050306030303" pitchFamily="18" charset="0"/>
              </a:rPr>
              <a:t>«Si dice, ed io ne sono fermamente convinto, che sia molto difficile conoscere sé stessi. Tuttavia, non è di certo più semplice fare il proprio ritratto.» </a:t>
            </a:r>
            <a:endParaRPr lang="it-IT" altLang="it-IT" sz="1600">
              <a:latin typeface="Constantia" panose="02030602050306030303" pitchFamily="18" charset="0"/>
            </a:endParaRPr>
          </a:p>
        </p:txBody>
      </p:sp>
      <p:pic>
        <p:nvPicPr>
          <p:cNvPr id="15364" name="Immagine 3">
            <a:extLst>
              <a:ext uri="{FF2B5EF4-FFF2-40B4-BE49-F238E27FC236}">
                <a16:creationId xmlns:a16="http://schemas.microsoft.com/office/drawing/2014/main" id="{DC73AADD-F3AE-C6A6-4E18-D690D70301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261938"/>
            <a:ext cx="29432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magine 4">
            <a:extLst>
              <a:ext uri="{FF2B5EF4-FFF2-40B4-BE49-F238E27FC236}">
                <a16:creationId xmlns:a16="http://schemas.microsoft.com/office/drawing/2014/main" id="{4AA51054-A8F0-5763-8A5E-A51C59B19E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3588"/>
            <a:ext cx="91440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0F0B7C6E-F294-9D21-2CD4-DE3D51B603A5}"/>
              </a:ext>
            </a:extLst>
          </p:cNvPr>
          <p:cNvSpPr txBox="1"/>
          <p:nvPr/>
        </p:nvSpPr>
        <p:spPr>
          <a:xfrm>
            <a:off x="369888" y="5272088"/>
            <a:ext cx="8404225" cy="1323975"/>
          </a:xfrm>
          <a:prstGeom prst="rect">
            <a:avLst/>
          </a:prstGeom>
          <a:solidFill>
            <a:schemeClr val="bg1"/>
          </a:solidFill>
        </p:spPr>
        <p:txBody>
          <a:bodyPr>
            <a:spAutoFit/>
          </a:bodyPr>
          <a:lstStyle/>
          <a:p>
            <a:pPr>
              <a:defRPr/>
            </a:pPr>
            <a:r>
              <a:rPr lang="it-IT" sz="1600" dirty="0">
                <a:effectLst>
                  <a:outerShdw blurRad="38100" dist="38100" dir="2700000" algn="tl">
                    <a:srgbClr val="000000">
                      <a:alpha val="43137"/>
                    </a:srgbClr>
                  </a:outerShdw>
                </a:effectLst>
                <a:latin typeface="Constantia" panose="02030602050306030303" pitchFamily="18" charset="0"/>
              </a:rPr>
              <a:t> </a:t>
            </a:r>
            <a:r>
              <a:rPr lang="it-IT" sz="1600" i="1" dirty="0">
                <a:effectLst>
                  <a:outerShdw blurRad="38100" dist="38100" dir="2700000" algn="tl">
                    <a:srgbClr val="000000">
                      <a:alpha val="43137"/>
                    </a:srgbClr>
                  </a:outerShdw>
                </a:effectLst>
                <a:latin typeface="Constantia" panose="02030602050306030303" pitchFamily="18" charset="0"/>
              </a:rPr>
              <a:t>«ti ripeto – bisogna iniziare dalla propria tavolozza,...Forse che questa tu la chiami una tendenza pericolosa verso il romanticismo…,? Beh, </a:t>
            </a:r>
            <a:r>
              <a:rPr lang="it-IT" sz="1600" i="1" dirty="0" err="1">
                <a:effectLst>
                  <a:outerShdw blurRad="38100" dist="38100" dir="2700000" algn="tl">
                    <a:srgbClr val="000000">
                      <a:alpha val="43137"/>
                    </a:srgbClr>
                  </a:outerShdw>
                </a:effectLst>
                <a:latin typeface="Constantia" panose="02030602050306030303" pitchFamily="18" charset="0"/>
              </a:rPr>
              <a:t>que</a:t>
            </a:r>
            <a:r>
              <a:rPr lang="it-IT" sz="1600" i="1" dirty="0">
                <a:effectLst>
                  <a:outerShdw blurRad="38100" dist="38100" dir="2700000" algn="tl">
                    <a:srgbClr val="000000">
                      <a:alpha val="43137"/>
                    </a:srgbClr>
                  </a:outerShdw>
                </a:effectLst>
                <a:latin typeface="Constantia" panose="02030602050306030303" pitchFamily="18" charset="0"/>
              </a:rPr>
              <a:t> </a:t>
            </a:r>
            <a:r>
              <a:rPr lang="it-IT" sz="1600" i="1" dirty="0" err="1">
                <a:effectLst>
                  <a:outerShdw blurRad="38100" dist="38100" dir="2700000" algn="tl">
                    <a:srgbClr val="000000">
                      <a:alpha val="43137"/>
                    </a:srgbClr>
                  </a:outerShdw>
                </a:effectLst>
                <a:latin typeface="Constantia" panose="02030602050306030303" pitchFamily="18" charset="0"/>
              </a:rPr>
              <a:t>soit</a:t>
            </a:r>
            <a:r>
              <a:rPr lang="it-IT" sz="1600" i="1" dirty="0">
                <a:effectLst>
                  <a:outerShdw blurRad="38100" dist="38100" dir="2700000" algn="tl">
                    <a:srgbClr val="000000">
                      <a:alpha val="43137"/>
                    </a:srgbClr>
                  </a:outerShdw>
                </a:effectLst>
                <a:latin typeface="Constantia" panose="02030602050306030303" pitchFamily="18" charset="0"/>
              </a:rPr>
              <a:t>…..Il romanticismo fa parte del nostro tempo e i pittori devono pure avere immaginazione e sentimento……..Zola crea, non pone uno specchio davanti alle cose, crea magnificamente, ma crea, infonde poesia, ed è per questo che è tanto bello.» </a:t>
            </a:r>
            <a:r>
              <a:rPr lang="it-IT" sz="1600" b="1" dirty="0">
                <a:effectLst>
                  <a:outerShdw blurRad="38100" dist="38100" dir="2700000" algn="tl">
                    <a:srgbClr val="000000">
                      <a:alpha val="43137"/>
                    </a:srgbClr>
                  </a:outerShdw>
                </a:effectLst>
                <a:latin typeface="Constantia" panose="02030602050306030303" pitchFamily="18" charset="0"/>
              </a:rPr>
              <a:t>Lettere a Theo</a:t>
            </a:r>
          </a:p>
        </p:txBody>
      </p:sp>
      <p:pic>
        <p:nvPicPr>
          <p:cNvPr id="26" name="Audio 25">
            <a:extLst>
              <a:ext uri="{FF2B5EF4-FFF2-40B4-BE49-F238E27FC236}">
                <a16:creationId xmlns:a16="http://schemas.microsoft.com/office/drawing/2014/main" id="{8B3BF0CA-2E0D-F7C3-F1CA-21798EF9A8D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6349"/>
    </mc:Choice>
    <mc:Fallback xmlns="">
      <p:transition spd="slow" advTm="86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par>
                                <p:cTn id="7" presetID="42" presetClass="entr" presetSubtype="0"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6"/>
                </p:tgtEl>
              </p:cMediaNode>
            </p:audio>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asellaDiTesto 3">
            <a:extLst>
              <a:ext uri="{FF2B5EF4-FFF2-40B4-BE49-F238E27FC236}">
                <a16:creationId xmlns:a16="http://schemas.microsoft.com/office/drawing/2014/main" id="{C739EC3D-1C44-7E93-838B-CB90922A59AB}"/>
              </a:ext>
            </a:extLst>
          </p:cNvPr>
          <p:cNvSpPr txBox="1">
            <a:spLocks noChangeArrowheads="1"/>
          </p:cNvSpPr>
          <p:nvPr/>
        </p:nvSpPr>
        <p:spPr bwMode="auto">
          <a:xfrm>
            <a:off x="369888" y="454025"/>
            <a:ext cx="84042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b="1">
                <a:solidFill>
                  <a:schemeClr val="accent2"/>
                </a:solidFill>
                <a:latin typeface="Constantia" panose="02030602050306030303" pitchFamily="18" charset="0"/>
              </a:rPr>
              <a:t>È forse allora la fantasia che si sviluppa e cambia nei tempi?</a:t>
            </a:r>
          </a:p>
        </p:txBody>
      </p:sp>
      <p:sp>
        <p:nvSpPr>
          <p:cNvPr id="16387" name="CasellaDiTesto 2">
            <a:extLst>
              <a:ext uri="{FF2B5EF4-FFF2-40B4-BE49-F238E27FC236}">
                <a16:creationId xmlns:a16="http://schemas.microsoft.com/office/drawing/2014/main" id="{77653E47-D85B-8938-967F-5BBB7ECA26E1}"/>
              </a:ext>
            </a:extLst>
          </p:cNvPr>
          <p:cNvSpPr txBox="1">
            <a:spLocks noChangeArrowheads="1"/>
          </p:cNvSpPr>
          <p:nvPr/>
        </p:nvSpPr>
        <p:spPr bwMode="auto">
          <a:xfrm flipH="1">
            <a:off x="369888" y="1916113"/>
            <a:ext cx="8404225"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600" dirty="0">
                <a:latin typeface="Constantia" panose="02030602050306030303" pitchFamily="18" charset="0"/>
              </a:rPr>
              <a:t>Raccontando di arte e percezione, lo storico Ernst </a:t>
            </a:r>
            <a:r>
              <a:rPr lang="it-IT" altLang="it-IT" sz="1600" dirty="0" err="1">
                <a:latin typeface="Constantia" panose="02030602050306030303" pitchFamily="18" charset="0"/>
              </a:rPr>
              <a:t>Gombrich</a:t>
            </a:r>
            <a:r>
              <a:rPr lang="it-IT" altLang="it-IT" sz="1600" dirty="0">
                <a:latin typeface="Constantia" panose="02030602050306030303" pitchFamily="18" charset="0"/>
              </a:rPr>
              <a:t> sostiene che non si possa parlare di una "storicità" del vedere: «l’apparato visivo è un elemento invariante presso i diversi popoli e le differenti epoche. Non vi è sviluppo o cambiamento del senso della vista attraverso i tempi.»</a:t>
            </a:r>
          </a:p>
          <a:p>
            <a:pPr>
              <a:spcBef>
                <a:spcPct val="0"/>
              </a:spcBef>
              <a:buFontTx/>
              <a:buNone/>
            </a:pPr>
            <a:endParaRPr lang="it-IT" altLang="it-IT" sz="1600" dirty="0">
              <a:latin typeface="Constantia" panose="02030602050306030303" pitchFamily="18" charset="0"/>
            </a:endParaRPr>
          </a:p>
          <a:p>
            <a:pPr>
              <a:spcBef>
                <a:spcPct val="0"/>
              </a:spcBef>
              <a:buFontTx/>
              <a:buNone/>
            </a:pPr>
            <a:endParaRPr lang="it-IT" altLang="it-IT" sz="1600" dirty="0">
              <a:latin typeface="Constantia" panose="02030602050306030303" pitchFamily="18" charset="0"/>
            </a:endParaRPr>
          </a:p>
          <a:p>
            <a:pPr>
              <a:spcBef>
                <a:spcPct val="0"/>
              </a:spcBef>
              <a:buFontTx/>
              <a:buNone/>
            </a:pPr>
            <a:r>
              <a:rPr lang="it-IT" altLang="it-IT" sz="1600" dirty="0">
                <a:latin typeface="Constantia" panose="02030602050306030303" pitchFamily="18" charset="0"/>
              </a:rPr>
              <a:t>Secondo Massimo Fagioli i poeti, tra cui cita Leopardi, ricreano i primi istanti di vita, in cui si forma il pensiero umano: «La fantasia di Leopardi, realizzando la solitudine, crea parole nuove che parlano del misterioso silenzio della nascita.» </a:t>
            </a:r>
          </a:p>
          <a:p>
            <a:pPr>
              <a:spcBef>
                <a:spcPct val="0"/>
              </a:spcBef>
              <a:buFontTx/>
              <a:buNone/>
            </a:pPr>
            <a:endParaRPr lang="it-IT" altLang="it-IT" sz="1600" b="1" dirty="0">
              <a:latin typeface="Constantia" panose="02030602050306030303" pitchFamily="18" charset="0"/>
            </a:endParaRPr>
          </a:p>
          <a:p>
            <a:pPr>
              <a:spcBef>
                <a:spcPct val="0"/>
              </a:spcBef>
              <a:buFontTx/>
              <a:buNone/>
            </a:pPr>
            <a:endParaRPr lang="it-IT" altLang="it-IT" sz="1600" b="1" dirty="0">
              <a:latin typeface="Constantia" panose="02030602050306030303" pitchFamily="18" charset="0"/>
            </a:endParaRPr>
          </a:p>
          <a:p>
            <a:pPr>
              <a:spcBef>
                <a:spcPct val="0"/>
              </a:spcBef>
              <a:buFontTx/>
              <a:buNone/>
            </a:pPr>
            <a:r>
              <a:rPr lang="it-IT" altLang="it-IT" sz="1600" dirty="0">
                <a:latin typeface="Constantia" panose="02030602050306030303" pitchFamily="18" charset="0"/>
              </a:rPr>
              <a:t>Per Fagioli la genialità dell’artista risiede nella sua capacità di rendere esistente, con la fantasia di sparizione, il silenzio nel rapporto con la realtà materiale e la linea e la fantasia attraverso la ricreazione della nascita.</a:t>
            </a:r>
          </a:p>
          <a:p>
            <a:pPr>
              <a:spcBef>
                <a:spcPct val="0"/>
              </a:spcBef>
              <a:buFontTx/>
              <a:buNone/>
            </a:pPr>
            <a:endParaRPr lang="it-IT" altLang="it-IT" sz="1600" b="1" dirty="0">
              <a:latin typeface="Constantia" panose="02030602050306030303" pitchFamily="18" charset="0"/>
            </a:endParaRPr>
          </a:p>
          <a:p>
            <a:pPr>
              <a:spcBef>
                <a:spcPct val="0"/>
              </a:spcBef>
              <a:buFontTx/>
              <a:buNone/>
            </a:pPr>
            <a:endParaRPr lang="it-IT" altLang="it-IT" sz="1600" b="1" dirty="0">
              <a:latin typeface="Constantia" panose="02030602050306030303" pitchFamily="18" charset="0"/>
            </a:endParaRPr>
          </a:p>
          <a:p>
            <a:pPr>
              <a:spcBef>
                <a:spcPct val="0"/>
              </a:spcBef>
              <a:buFontTx/>
              <a:buNone/>
            </a:pPr>
            <a:r>
              <a:rPr lang="it-IT" altLang="it-IT" sz="1600" b="1" dirty="0">
                <a:latin typeface="Constantia" panose="02030602050306030303" pitchFamily="18" charset="0"/>
              </a:rPr>
              <a:t>Left 2016/2017, M. Fagioli</a:t>
            </a:r>
          </a:p>
        </p:txBody>
      </p:sp>
      <p:pic>
        <p:nvPicPr>
          <p:cNvPr id="16" name="Audio 15">
            <a:extLst>
              <a:ext uri="{FF2B5EF4-FFF2-40B4-BE49-F238E27FC236}">
                <a16:creationId xmlns:a16="http://schemas.microsoft.com/office/drawing/2014/main" id="{FC82821D-ED6E-8163-2933-8241A75528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853"/>
    </mc:Choice>
    <mc:Fallback xmlns="">
      <p:transition spd="slow" advTm="6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a:extLst>
              <a:ext uri="{FF2B5EF4-FFF2-40B4-BE49-F238E27FC236}">
                <a16:creationId xmlns:a16="http://schemas.microsoft.com/office/drawing/2014/main" id="{924473A0-0716-992D-55B4-D3CF759C4DDB}"/>
              </a:ext>
            </a:extLst>
          </p:cNvPr>
          <p:cNvSpPr txBox="1">
            <a:spLocks noChangeArrowheads="1"/>
          </p:cNvSpPr>
          <p:nvPr/>
        </p:nvSpPr>
        <p:spPr bwMode="auto">
          <a:xfrm>
            <a:off x="382588" y="5589588"/>
            <a:ext cx="8404225" cy="8302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600" dirty="0">
                <a:solidFill>
                  <a:srgbClr val="C00000"/>
                </a:solidFill>
                <a:latin typeface="Constantia" panose="02030602050306030303" pitchFamily="18" charset="0"/>
              </a:rPr>
              <a:t> «Si conobbero. Lui conobbe lei e sé stesso, perché in verità non s’era mai saputo. E lei conobbe lui e sé stessa, perché pur essendosi saputa sempre, mai s’era potuta riconoscere così.» </a:t>
            </a:r>
          </a:p>
          <a:p>
            <a:pPr algn="ctr" eaLnBrk="1" hangingPunct="1">
              <a:spcBef>
                <a:spcPct val="0"/>
              </a:spcBef>
              <a:buFontTx/>
              <a:buNone/>
            </a:pPr>
            <a:r>
              <a:rPr lang="it-IT" altLang="it-IT" sz="1600" b="1" dirty="0">
                <a:solidFill>
                  <a:srgbClr val="C00000"/>
                </a:solidFill>
                <a:latin typeface="Constantia" panose="02030602050306030303" pitchFamily="18" charset="0"/>
              </a:rPr>
              <a:t>Il barone rampante, I. Calvino</a:t>
            </a:r>
          </a:p>
        </p:txBody>
      </p:sp>
      <p:sp>
        <p:nvSpPr>
          <p:cNvPr id="17411" name="CasellaDiTesto 4">
            <a:extLst>
              <a:ext uri="{FF2B5EF4-FFF2-40B4-BE49-F238E27FC236}">
                <a16:creationId xmlns:a16="http://schemas.microsoft.com/office/drawing/2014/main" id="{7B9073A1-1B01-E7E9-4961-03C12C6C33BA}"/>
              </a:ext>
            </a:extLst>
          </p:cNvPr>
          <p:cNvSpPr txBox="1">
            <a:spLocks noChangeArrowheads="1"/>
          </p:cNvSpPr>
          <p:nvPr/>
        </p:nvSpPr>
        <p:spPr bwMode="auto">
          <a:xfrm>
            <a:off x="381000" y="1739900"/>
            <a:ext cx="84042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a:latin typeface="Arial" panose="020B0604020202020204" pitchFamily="34" charset="0"/>
              </a:rPr>
              <a:t>La dinamica della nascita avviene in maniera del tutto solitaria, essendo la creazione del pensiero umano una reazione biologica allo stimolo luminoso. Trascorre del tempo dalla nascita, fino a qualche ora, prima che il neonato cerchi il rapporto interumano. Da quel momento in poi, per tutto l’anno a seguire, andrà a sperimentare le prime dinamiche di rapporto, delle quali non avrà ricordo cosciente, ma la cui memoria-fantasia riemergerà spesso nell’arco della vita. Riemergerà di notte, nei sogni, e nel rapporto interumano profondo. Ciò che si muove in quest'ultimo dunque, e nell’intimità del rapporto sessuale, non deve essere la soddisfazione del piacere fisico, ma la conoscenza dell'altro che è anche conoscere sé stessi, ritrovandosi, o forse riconoscendosi, ancora meglio di prima. Questo è possibile se si è realizzata la memoria-fantasia dell’esperienza vissuta, che è un atto creativo non cosciente. Ci si ritroverà diversi infine e tutto sembrerà nuovo, seppure nulla sia cambiato nella realtà esterna.</a:t>
            </a:r>
          </a:p>
        </p:txBody>
      </p:sp>
      <p:pic>
        <p:nvPicPr>
          <p:cNvPr id="17412" name="Immagine 5">
            <a:extLst>
              <a:ext uri="{FF2B5EF4-FFF2-40B4-BE49-F238E27FC236}">
                <a16:creationId xmlns:a16="http://schemas.microsoft.com/office/drawing/2014/main" id="{48E9C89C-58CA-F9BD-0C38-529B8517D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25" y="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CasellaDiTesto 3">
            <a:extLst>
              <a:ext uri="{FF2B5EF4-FFF2-40B4-BE49-F238E27FC236}">
                <a16:creationId xmlns:a16="http://schemas.microsoft.com/office/drawing/2014/main" id="{AE20DB34-82A4-6EB9-B0F5-0089F4C5ECEF}"/>
              </a:ext>
            </a:extLst>
          </p:cNvPr>
          <p:cNvSpPr txBox="1">
            <a:spLocks noChangeArrowheads="1"/>
          </p:cNvSpPr>
          <p:nvPr/>
        </p:nvSpPr>
        <p:spPr bwMode="auto">
          <a:xfrm>
            <a:off x="358775" y="438150"/>
            <a:ext cx="84042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b="1">
                <a:solidFill>
                  <a:srgbClr val="C00000"/>
                </a:solidFill>
                <a:latin typeface="Constantia" panose="02030602050306030303" pitchFamily="18" charset="0"/>
              </a:rPr>
              <a:t>La nascita e </a:t>
            </a:r>
          </a:p>
          <a:p>
            <a:pPr algn="ctr" eaLnBrk="1" hangingPunct="1">
              <a:spcBef>
                <a:spcPct val="0"/>
              </a:spcBef>
              <a:buFontTx/>
              <a:buNone/>
            </a:pPr>
            <a:r>
              <a:rPr lang="it-IT" altLang="it-IT" b="1">
                <a:solidFill>
                  <a:srgbClr val="C00000"/>
                </a:solidFill>
                <a:latin typeface="Constantia" panose="02030602050306030303" pitchFamily="18" charset="0"/>
              </a:rPr>
              <a:t>il primo anno di vita</a:t>
            </a:r>
          </a:p>
          <a:p>
            <a:pPr algn="ctr" eaLnBrk="1" hangingPunct="1">
              <a:spcBef>
                <a:spcPct val="0"/>
              </a:spcBef>
              <a:buFontTx/>
              <a:buNone/>
            </a:pPr>
            <a:endParaRPr lang="it-IT" altLang="it-IT" b="1">
              <a:solidFill>
                <a:srgbClr val="C00000"/>
              </a:solidFill>
              <a:latin typeface="Constantia" panose="02030602050306030303" pitchFamily="18" charset="0"/>
            </a:endParaRPr>
          </a:p>
        </p:txBody>
      </p:sp>
      <p:pic>
        <p:nvPicPr>
          <p:cNvPr id="3" name="Audio 5">
            <a:hlinkClick r:id="" action="ppaction://media"/>
            <a:extLst>
              <a:ext uri="{FF2B5EF4-FFF2-40B4-BE49-F238E27FC236}">
                <a16:creationId xmlns:a16="http://schemas.microsoft.com/office/drawing/2014/main" id="{03BF06F6-0DFD-3BFD-5393-F906BA9C59E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404996" y="438150"/>
            <a:ext cx="2057400" cy="2057400"/>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750"/>
                            </p:stCondLst>
                            <p:childTnLst>
                              <p:par>
                                <p:cTn id="9" presetID="1" presetClass="mediacall" presetSubtype="0" fill="hold" nodeType="afterEffect">
                                  <p:stCondLst>
                                    <p:cond delay="0"/>
                                  </p:stCondLst>
                                  <p:childTnLst>
                                    <p:cmd type="call" cmd="playFrom(0.0)">
                                      <p:cBhvr>
                                        <p:cTn id="10" dur="834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8.3"/>
</p:tagLst>
</file>

<file path=ppt/tags/tag2.xml><?xml version="1.0" encoding="utf-8"?>
<p:tagLst xmlns:a="http://schemas.openxmlformats.org/drawingml/2006/main" xmlns:r="http://schemas.openxmlformats.org/officeDocument/2006/relationships" xmlns:p="http://schemas.openxmlformats.org/presentationml/2006/main">
  <p:tag name="TIMING" val="|38"/>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1379</TotalTime>
  <Words>2626</Words>
  <Application>Microsoft Office PowerPoint</Application>
  <PresentationFormat>Presentazione su schermo (4:3)</PresentationFormat>
  <Paragraphs>98</Paragraphs>
  <Slides>11</Slides>
  <Notes>7</Notes>
  <HiddenSlides>0</HiddenSlides>
  <MMClips>9</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11</vt:i4>
      </vt:variant>
    </vt:vector>
  </HeadingPairs>
  <TitlesOfParts>
    <vt:vector size="17" baseType="lpstr">
      <vt:lpstr>Arial</vt:lpstr>
      <vt:lpstr>Calibri</vt:lpstr>
      <vt:lpstr>Constantia</vt:lpstr>
      <vt:lpstr>Costantia</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default</dc:creator>
  <cp:lastModifiedBy>daniela tommasino</cp:lastModifiedBy>
  <cp:revision>1181</cp:revision>
  <dcterms:created xsi:type="dcterms:W3CDTF">2014-10-10T09:41:05Z</dcterms:created>
  <dcterms:modified xsi:type="dcterms:W3CDTF">2024-10-11T11:05:46Z</dcterms:modified>
</cp:coreProperties>
</file>